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10"/>
  </p:notesMasterIdLst>
  <p:sldIdLst>
    <p:sldId id="1895" r:id="rId2"/>
    <p:sldId id="1447" r:id="rId3"/>
    <p:sldId id="1448" r:id="rId4"/>
    <p:sldId id="1475" r:id="rId5"/>
    <p:sldId id="669" r:id="rId6"/>
    <p:sldId id="1449" r:id="rId7"/>
    <p:sldId id="1450" r:id="rId8"/>
    <p:sldId id="1452" r:id="rId9"/>
    <p:sldId id="1890" r:id="rId10"/>
    <p:sldId id="1901" r:id="rId11"/>
    <p:sldId id="1869" r:id="rId12"/>
    <p:sldId id="1845" r:id="rId13"/>
    <p:sldId id="1868" r:id="rId14"/>
    <p:sldId id="1865" r:id="rId15"/>
    <p:sldId id="1903" r:id="rId16"/>
    <p:sldId id="1866" r:id="rId17"/>
    <p:sldId id="1867" r:id="rId18"/>
    <p:sldId id="1849" r:id="rId19"/>
    <p:sldId id="1863" r:id="rId20"/>
    <p:sldId id="1864" r:id="rId21"/>
    <p:sldId id="1887" r:id="rId22"/>
    <p:sldId id="1451" r:id="rId23"/>
    <p:sldId id="1847" r:id="rId24"/>
    <p:sldId id="1851" r:id="rId25"/>
    <p:sldId id="1870" r:id="rId26"/>
    <p:sldId id="1686" r:id="rId27"/>
    <p:sldId id="1808" r:id="rId28"/>
    <p:sldId id="1702" r:id="rId29"/>
    <p:sldId id="1826" r:id="rId30"/>
    <p:sldId id="1842" r:id="rId31"/>
    <p:sldId id="1837" r:id="rId32"/>
    <p:sldId id="1838" r:id="rId33"/>
    <p:sldId id="1753" r:id="rId34"/>
    <p:sldId id="1743" r:id="rId35"/>
    <p:sldId id="1751" r:id="rId36"/>
    <p:sldId id="1768" r:id="rId37"/>
    <p:sldId id="1742" r:id="rId38"/>
    <p:sldId id="1871" r:id="rId39"/>
    <p:sldId id="1459" r:id="rId40"/>
    <p:sldId id="1461" r:id="rId41"/>
    <p:sldId id="1462" r:id="rId42"/>
    <p:sldId id="1457" r:id="rId43"/>
    <p:sldId id="1822" r:id="rId44"/>
    <p:sldId id="1833" r:id="rId45"/>
    <p:sldId id="1476" r:id="rId46"/>
    <p:sldId id="1458" r:id="rId47"/>
    <p:sldId id="1839" r:id="rId48"/>
    <p:sldId id="1840" r:id="rId49"/>
    <p:sldId id="1836" r:id="rId50"/>
    <p:sldId id="1464" r:id="rId51"/>
    <p:sldId id="1855" r:id="rId52"/>
    <p:sldId id="1856" r:id="rId53"/>
    <p:sldId id="1857" r:id="rId54"/>
    <p:sldId id="1465" r:id="rId55"/>
    <p:sldId id="1466" r:id="rId56"/>
    <p:sldId id="1467" r:id="rId57"/>
    <p:sldId id="1463" r:id="rId58"/>
    <p:sldId id="1828" r:id="rId59"/>
    <p:sldId id="1468" r:id="rId60"/>
    <p:sldId id="1469" r:id="rId61"/>
    <p:sldId id="1470" r:id="rId62"/>
    <p:sldId id="1472" r:id="rId63"/>
    <p:sldId id="1471" r:id="rId64"/>
    <p:sldId id="1505" r:id="rId65"/>
    <p:sldId id="1474" r:id="rId66"/>
    <p:sldId id="1479" r:id="rId67"/>
    <p:sldId id="1877" r:id="rId68"/>
    <p:sldId id="1823" r:id="rId69"/>
    <p:sldId id="1824" r:id="rId70"/>
    <p:sldId id="1507" r:id="rId71"/>
    <p:sldId id="1508" r:id="rId72"/>
    <p:sldId id="1491" r:id="rId73"/>
    <p:sldId id="1492" r:id="rId74"/>
    <p:sldId id="1494" r:id="rId75"/>
    <p:sldId id="1487" r:id="rId76"/>
    <p:sldId id="1488" r:id="rId77"/>
    <p:sldId id="1884" r:id="rId78"/>
    <p:sldId id="1489" r:id="rId79"/>
    <p:sldId id="1490" r:id="rId80"/>
    <p:sldId id="1493" r:id="rId81"/>
    <p:sldId id="1892" r:id="rId82"/>
    <p:sldId id="1891" r:id="rId83"/>
    <p:sldId id="1896" r:id="rId84"/>
    <p:sldId id="1874" r:id="rId85"/>
    <p:sldId id="1880" r:id="rId86"/>
    <p:sldId id="1881" r:id="rId87"/>
    <p:sldId id="1898" r:id="rId88"/>
    <p:sldId id="1902" r:id="rId89"/>
    <p:sldId id="1899" r:id="rId90"/>
    <p:sldId id="1900" r:id="rId91"/>
    <p:sldId id="1893" r:id="rId92"/>
    <p:sldId id="1480" r:id="rId93"/>
    <p:sldId id="1853" r:id="rId94"/>
    <p:sldId id="1496" r:id="rId95"/>
    <p:sldId id="1497" r:id="rId96"/>
    <p:sldId id="1882" r:id="rId97"/>
    <p:sldId id="1498" r:id="rId98"/>
    <p:sldId id="1500" r:id="rId99"/>
    <p:sldId id="1501" r:id="rId100"/>
    <p:sldId id="1502" r:id="rId101"/>
    <p:sldId id="1506" r:id="rId102"/>
    <p:sldId id="1894" r:id="rId103"/>
    <p:sldId id="1835" r:id="rId104"/>
    <p:sldId id="1883" r:id="rId105"/>
    <p:sldId id="1885" r:id="rId106"/>
    <p:sldId id="1889" r:id="rId107"/>
    <p:sldId id="1825" r:id="rId108"/>
    <p:sldId id="565" r:id="rId10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引言" id="{C882FCD1-8E65-4BA0-8A55-6D5C6A8D326D}">
          <p14:sldIdLst>
            <p14:sldId id="1895"/>
            <p14:sldId id="1447"/>
            <p14:sldId id="1448"/>
          </p14:sldIdLst>
        </p14:section>
        <p14:section name="什么是ChatGPT" id="{6A60BCB9-CF07-4FD2-8A4F-76570BB60F88}">
          <p14:sldIdLst>
            <p14:sldId id="1475"/>
            <p14:sldId id="669"/>
            <p14:sldId id="1449"/>
            <p14:sldId id="1450"/>
            <p14:sldId id="1452"/>
            <p14:sldId id="1890"/>
            <p14:sldId id="1901"/>
            <p14:sldId id="1869"/>
            <p14:sldId id="1845"/>
            <p14:sldId id="1868"/>
            <p14:sldId id="1865"/>
            <p14:sldId id="1903"/>
            <p14:sldId id="1866"/>
            <p14:sldId id="1867"/>
            <p14:sldId id="1849"/>
            <p14:sldId id="1863"/>
            <p14:sldId id="1864"/>
            <p14:sldId id="1887"/>
            <p14:sldId id="1451"/>
          </p14:sldIdLst>
        </p14:section>
        <p14:section name="科技革命" id="{EE022046-C902-41AE-809F-A45893AE3083}">
          <p14:sldIdLst>
            <p14:sldId id="1847"/>
            <p14:sldId id="1851"/>
            <p14:sldId id="1870"/>
            <p14:sldId id="1686"/>
            <p14:sldId id="1808"/>
            <p14:sldId id="1702"/>
            <p14:sldId id="1826"/>
            <p14:sldId id="1842"/>
            <p14:sldId id="1837"/>
            <p14:sldId id="1838"/>
            <p14:sldId id="1753"/>
            <p14:sldId id="1743"/>
            <p14:sldId id="1751"/>
            <p14:sldId id="1768"/>
            <p14:sldId id="1742"/>
            <p14:sldId id="1871"/>
            <p14:sldId id="1459"/>
            <p14:sldId id="1461"/>
            <p14:sldId id="1462"/>
            <p14:sldId id="1457"/>
            <p14:sldId id="1822"/>
            <p14:sldId id="1833"/>
          </p14:sldIdLst>
        </p14:section>
        <p14:section name="技术原理" id="{684820F5-C432-48D9-A795-49C59261A5E2}">
          <p14:sldIdLst>
            <p14:sldId id="1476"/>
            <p14:sldId id="1458"/>
            <p14:sldId id="1839"/>
            <p14:sldId id="1840"/>
            <p14:sldId id="1836"/>
            <p14:sldId id="1464"/>
            <p14:sldId id="1855"/>
            <p14:sldId id="1856"/>
            <p14:sldId id="1857"/>
            <p14:sldId id="1465"/>
            <p14:sldId id="1466"/>
            <p14:sldId id="1467"/>
            <p14:sldId id="1463"/>
            <p14:sldId id="1828"/>
            <p14:sldId id="1468"/>
            <p14:sldId id="1469"/>
            <p14:sldId id="1470"/>
            <p14:sldId id="1472"/>
            <p14:sldId id="1471"/>
            <p14:sldId id="1505"/>
            <p14:sldId id="1474"/>
          </p14:sldIdLst>
        </p14:section>
        <p14:section name="应用前景" id="{BDCB7F0E-5C7B-4C74-9535-F81691333008}">
          <p14:sldIdLst>
            <p14:sldId id="1479"/>
            <p14:sldId id="1877"/>
            <p14:sldId id="1823"/>
            <p14:sldId id="1824"/>
            <p14:sldId id="1507"/>
            <p14:sldId id="1508"/>
            <p14:sldId id="1491"/>
            <p14:sldId id="1492"/>
            <p14:sldId id="1494"/>
            <p14:sldId id="1487"/>
            <p14:sldId id="1488"/>
            <p14:sldId id="1884"/>
            <p14:sldId id="1489"/>
            <p14:sldId id="1490"/>
            <p14:sldId id="1493"/>
            <p14:sldId id="1892"/>
            <p14:sldId id="1891"/>
            <p14:sldId id="1896"/>
            <p14:sldId id="1874"/>
            <p14:sldId id="1880"/>
            <p14:sldId id="1881"/>
            <p14:sldId id="1898"/>
            <p14:sldId id="1902"/>
            <p14:sldId id="1899"/>
            <p14:sldId id="1900"/>
            <p14:sldId id="1893"/>
          </p14:sldIdLst>
        </p14:section>
        <p14:section name="风险挑战" id="{DEA6739D-89ED-4F47-A418-E4DF3620C403}">
          <p14:sldIdLst>
            <p14:sldId id="1480"/>
            <p14:sldId id="1853"/>
            <p14:sldId id="1496"/>
            <p14:sldId id="1497"/>
            <p14:sldId id="1882"/>
            <p14:sldId id="1498"/>
            <p14:sldId id="1500"/>
            <p14:sldId id="1501"/>
            <p14:sldId id="1502"/>
            <p14:sldId id="1506"/>
            <p14:sldId id="1894"/>
            <p14:sldId id="1835"/>
            <p14:sldId id="1883"/>
            <p14:sldId id="1885"/>
            <p14:sldId id="1889"/>
            <p14:sldId id="1825"/>
            <p14:sldId id="5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087" autoAdjust="0"/>
  </p:normalViewPr>
  <p:slideViewPr>
    <p:cSldViewPr snapToGrid="0">
      <p:cViewPr varScale="1">
        <p:scale>
          <a:sx n="67" d="100"/>
          <a:sy n="67" d="100"/>
        </p:scale>
        <p:origin x="1296"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53878C-22BE-47AC-821E-BA5E7E01DA2D}"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zh-CN" altLang="en-US"/>
        </a:p>
      </dgm:t>
    </dgm:pt>
    <dgm:pt modelId="{6039F843-0DD2-456B-A689-B3BFD9C3138B}">
      <dgm:prSet/>
      <dgm:spPr/>
      <dgm:t>
        <a:bodyPr/>
        <a:lstStyle/>
        <a:p>
          <a:r>
            <a:rPr lang="zh-CN"/>
            <a:t>机械革命</a:t>
          </a:r>
        </a:p>
      </dgm:t>
    </dgm:pt>
    <dgm:pt modelId="{D012F79B-5FDE-46D6-9126-B841C835E937}" type="parTrans" cxnId="{9ECECA84-81A2-4A8A-9C29-BCD5A7E3D64F}">
      <dgm:prSet/>
      <dgm:spPr/>
      <dgm:t>
        <a:bodyPr/>
        <a:lstStyle/>
        <a:p>
          <a:endParaRPr lang="zh-CN" altLang="en-US"/>
        </a:p>
      </dgm:t>
    </dgm:pt>
    <dgm:pt modelId="{2126B093-0BC3-48AD-A98F-B71DEAFCC279}" type="sibTrans" cxnId="{9ECECA84-81A2-4A8A-9C29-BCD5A7E3D64F}">
      <dgm:prSet/>
      <dgm:spPr/>
      <dgm:t>
        <a:bodyPr/>
        <a:lstStyle/>
        <a:p>
          <a:endParaRPr lang="zh-CN" altLang="en-US"/>
        </a:p>
      </dgm:t>
    </dgm:pt>
    <dgm:pt modelId="{9863DBB2-1E2B-45B6-942F-D77A03308750}">
      <dgm:prSet/>
      <dgm:spPr/>
      <dgm:t>
        <a:bodyPr/>
        <a:lstStyle/>
        <a:p>
          <a:r>
            <a:rPr lang="zh-CN" dirty="0"/>
            <a:t>瓦特</a:t>
          </a:r>
          <a:r>
            <a:rPr lang="zh-CN" altLang="en-US" dirty="0"/>
            <a:t>：</a:t>
          </a:r>
          <a:r>
            <a:rPr lang="zh-CN" dirty="0"/>
            <a:t>发明蒸汽机</a:t>
          </a:r>
        </a:p>
      </dgm:t>
    </dgm:pt>
    <dgm:pt modelId="{D2A2F0AD-9A68-4CA5-A654-4BD1B5E736D4}" type="parTrans" cxnId="{1361FBD4-DA7C-4875-80D4-FEE0400E7D27}">
      <dgm:prSet/>
      <dgm:spPr/>
      <dgm:t>
        <a:bodyPr/>
        <a:lstStyle/>
        <a:p>
          <a:endParaRPr lang="zh-CN" altLang="en-US"/>
        </a:p>
      </dgm:t>
    </dgm:pt>
    <dgm:pt modelId="{758482FB-A847-4B37-A9B8-097D6A4E7F8A}" type="sibTrans" cxnId="{1361FBD4-DA7C-4875-80D4-FEE0400E7D27}">
      <dgm:prSet/>
      <dgm:spPr/>
      <dgm:t>
        <a:bodyPr/>
        <a:lstStyle/>
        <a:p>
          <a:endParaRPr lang="zh-CN" altLang="en-US"/>
        </a:p>
      </dgm:t>
    </dgm:pt>
    <dgm:pt modelId="{A5197505-186D-45CD-8038-6F95E4410CCC}">
      <dgm:prSet/>
      <dgm:spPr/>
      <dgm:t>
        <a:bodyPr/>
        <a:lstStyle/>
        <a:p>
          <a:r>
            <a:rPr lang="zh-CN"/>
            <a:t>电力革命</a:t>
          </a:r>
        </a:p>
      </dgm:t>
    </dgm:pt>
    <dgm:pt modelId="{015D5791-1F51-4204-B05D-C8F1C1585CED}" type="parTrans" cxnId="{CF32A8A2-41CD-4167-B492-8CDF8B244C62}">
      <dgm:prSet/>
      <dgm:spPr/>
      <dgm:t>
        <a:bodyPr/>
        <a:lstStyle/>
        <a:p>
          <a:endParaRPr lang="zh-CN" altLang="en-US"/>
        </a:p>
      </dgm:t>
    </dgm:pt>
    <dgm:pt modelId="{9E11CEF1-6941-45F7-A1F3-85D704CB90D1}" type="sibTrans" cxnId="{CF32A8A2-41CD-4167-B492-8CDF8B244C62}">
      <dgm:prSet/>
      <dgm:spPr/>
      <dgm:t>
        <a:bodyPr/>
        <a:lstStyle/>
        <a:p>
          <a:endParaRPr lang="zh-CN" altLang="en-US"/>
        </a:p>
      </dgm:t>
    </dgm:pt>
    <dgm:pt modelId="{89C2CADC-0EE3-4E94-A998-CCD3E0F5FC88}">
      <dgm:prSet/>
      <dgm:spPr/>
      <dgm:t>
        <a:bodyPr/>
        <a:lstStyle/>
        <a:p>
          <a:r>
            <a:rPr lang="zh-CN" dirty="0"/>
            <a:t>特斯拉</a:t>
          </a:r>
          <a:r>
            <a:rPr lang="zh-CN" altLang="en-US" dirty="0"/>
            <a:t>：</a:t>
          </a:r>
          <a:r>
            <a:rPr lang="zh-CN" altLang="en-US" b="0" i="0" dirty="0"/>
            <a:t>发明了第一个交流电感应电动机</a:t>
          </a:r>
          <a:endParaRPr lang="zh-CN" dirty="0"/>
        </a:p>
      </dgm:t>
    </dgm:pt>
    <dgm:pt modelId="{31111AF8-DEFA-4C63-B7FB-E4F5257CF5AB}" type="parTrans" cxnId="{EDA1204B-8F22-4500-92C9-96EB0734E50E}">
      <dgm:prSet/>
      <dgm:spPr/>
      <dgm:t>
        <a:bodyPr/>
        <a:lstStyle/>
        <a:p>
          <a:endParaRPr lang="zh-CN" altLang="en-US"/>
        </a:p>
      </dgm:t>
    </dgm:pt>
    <dgm:pt modelId="{9C3E2BDC-4CB4-4CE4-A1AF-F6B07341B2AF}" type="sibTrans" cxnId="{EDA1204B-8F22-4500-92C9-96EB0734E50E}">
      <dgm:prSet/>
      <dgm:spPr/>
      <dgm:t>
        <a:bodyPr/>
        <a:lstStyle/>
        <a:p>
          <a:endParaRPr lang="zh-CN" altLang="en-US"/>
        </a:p>
      </dgm:t>
    </dgm:pt>
    <dgm:pt modelId="{A53EA8B5-B22C-44B9-8BF0-5C37D89BC7BC}">
      <dgm:prSet/>
      <dgm:spPr/>
      <dgm:t>
        <a:bodyPr/>
        <a:lstStyle/>
        <a:p>
          <a:r>
            <a:rPr lang="zh-CN"/>
            <a:t>信息革命</a:t>
          </a:r>
        </a:p>
      </dgm:t>
    </dgm:pt>
    <dgm:pt modelId="{BFE4B292-485E-4C07-9B27-A787CB2736A0}" type="parTrans" cxnId="{DA87CAB5-EC4A-4D49-AAB3-7660D32D9BC4}">
      <dgm:prSet/>
      <dgm:spPr/>
      <dgm:t>
        <a:bodyPr/>
        <a:lstStyle/>
        <a:p>
          <a:endParaRPr lang="zh-CN" altLang="en-US"/>
        </a:p>
      </dgm:t>
    </dgm:pt>
    <dgm:pt modelId="{4398C6B1-7E6F-4DD8-A41A-92A72B075A3D}" type="sibTrans" cxnId="{DA87CAB5-EC4A-4D49-AAB3-7660D32D9BC4}">
      <dgm:prSet/>
      <dgm:spPr/>
      <dgm:t>
        <a:bodyPr/>
        <a:lstStyle/>
        <a:p>
          <a:endParaRPr lang="zh-CN" altLang="en-US"/>
        </a:p>
      </dgm:t>
    </dgm:pt>
    <dgm:pt modelId="{DE44FB08-9E0D-403D-9827-7FC6CC19EFBA}">
      <dgm:prSet/>
      <dgm:spPr/>
      <dgm:t>
        <a:bodyPr/>
        <a:lstStyle/>
        <a:p>
          <a:r>
            <a:rPr lang="zh-CN" altLang="en-US" dirty="0"/>
            <a:t>理论：</a:t>
          </a:r>
          <a:r>
            <a:rPr lang="zh-CN" dirty="0"/>
            <a:t>图灵</a:t>
          </a:r>
        </a:p>
      </dgm:t>
    </dgm:pt>
    <dgm:pt modelId="{CDF10365-75DC-4FA6-ACAC-2C7A5C2B0005}" type="parTrans" cxnId="{BB4CFE53-8441-4AE6-96A5-2F572163DE34}">
      <dgm:prSet/>
      <dgm:spPr/>
      <dgm:t>
        <a:bodyPr/>
        <a:lstStyle/>
        <a:p>
          <a:endParaRPr lang="zh-CN" altLang="en-US"/>
        </a:p>
      </dgm:t>
    </dgm:pt>
    <dgm:pt modelId="{CD95EE76-F4D1-42CE-950F-F97A79FCD58B}" type="sibTrans" cxnId="{BB4CFE53-8441-4AE6-96A5-2F572163DE34}">
      <dgm:prSet/>
      <dgm:spPr/>
      <dgm:t>
        <a:bodyPr/>
        <a:lstStyle/>
        <a:p>
          <a:endParaRPr lang="zh-CN" altLang="en-US"/>
        </a:p>
      </dgm:t>
    </dgm:pt>
    <dgm:pt modelId="{6440EF88-8FED-4CE2-9F65-0D5AE43F14A0}">
      <dgm:prSet/>
      <dgm:spPr/>
      <dgm:t>
        <a:bodyPr/>
        <a:lstStyle/>
        <a:p>
          <a:r>
            <a:rPr lang="zh-CN" altLang="en-US" dirty="0"/>
            <a:t>电子计算机架构：</a:t>
          </a:r>
          <a:r>
            <a:rPr lang="zh-CN" dirty="0"/>
            <a:t>冯诺依曼</a:t>
          </a:r>
        </a:p>
      </dgm:t>
    </dgm:pt>
    <dgm:pt modelId="{86D42FCD-3CE9-4C89-967F-C0918E9CC679}" type="parTrans" cxnId="{FABC617B-4AE7-4BD5-B218-AEB4424E63CC}">
      <dgm:prSet/>
      <dgm:spPr/>
      <dgm:t>
        <a:bodyPr/>
        <a:lstStyle/>
        <a:p>
          <a:endParaRPr lang="zh-CN" altLang="en-US"/>
        </a:p>
      </dgm:t>
    </dgm:pt>
    <dgm:pt modelId="{02416817-9D3C-4237-B165-09E9710C4F81}" type="sibTrans" cxnId="{FABC617B-4AE7-4BD5-B218-AEB4424E63CC}">
      <dgm:prSet/>
      <dgm:spPr/>
      <dgm:t>
        <a:bodyPr/>
        <a:lstStyle/>
        <a:p>
          <a:endParaRPr lang="zh-CN" altLang="en-US"/>
        </a:p>
      </dgm:t>
    </dgm:pt>
    <dgm:pt modelId="{AC417C0B-E6DA-49EF-9CA6-2EB9D720E6A3}">
      <dgm:prSet/>
      <dgm:spPr/>
      <dgm:t>
        <a:bodyPr/>
        <a:lstStyle/>
        <a:p>
          <a:r>
            <a:rPr lang="zh-CN" dirty="0"/>
            <a:t>个人</a:t>
          </a:r>
          <a:r>
            <a:rPr lang="en-US" altLang="zh-CN" dirty="0"/>
            <a:t>PC</a:t>
          </a:r>
          <a:r>
            <a:rPr lang="zh-CN" dirty="0"/>
            <a:t>：施乐</a:t>
          </a:r>
        </a:p>
      </dgm:t>
    </dgm:pt>
    <dgm:pt modelId="{3267E76C-EBA6-408E-A9D2-04732CA2854B}" type="parTrans" cxnId="{0E144895-3B31-42AE-8141-976CB5463E2E}">
      <dgm:prSet/>
      <dgm:spPr/>
      <dgm:t>
        <a:bodyPr/>
        <a:lstStyle/>
        <a:p>
          <a:endParaRPr lang="zh-CN" altLang="en-US"/>
        </a:p>
      </dgm:t>
    </dgm:pt>
    <dgm:pt modelId="{C3CA9188-A047-4D69-8FC0-C998A38CA55E}" type="sibTrans" cxnId="{0E144895-3B31-42AE-8141-976CB5463E2E}">
      <dgm:prSet/>
      <dgm:spPr/>
      <dgm:t>
        <a:bodyPr/>
        <a:lstStyle/>
        <a:p>
          <a:endParaRPr lang="zh-CN" altLang="en-US"/>
        </a:p>
      </dgm:t>
    </dgm:pt>
    <dgm:pt modelId="{E3A8543D-3C2B-4792-B902-6CBD8F04A4F3}">
      <dgm:prSet/>
      <dgm:spPr/>
      <dgm:t>
        <a:bodyPr/>
        <a:lstStyle/>
        <a:p>
          <a:r>
            <a:rPr lang="zh-CN"/>
            <a:t>互联网：</a:t>
          </a:r>
          <a:r>
            <a:rPr lang="en-US"/>
            <a:t>www</a:t>
          </a:r>
          <a:endParaRPr lang="zh-CN"/>
        </a:p>
      </dgm:t>
    </dgm:pt>
    <dgm:pt modelId="{930C751A-0F5D-4378-8E82-DA7F5B9BCD43}" type="parTrans" cxnId="{D2E4B994-591F-48B6-BC98-D248618FE3CC}">
      <dgm:prSet/>
      <dgm:spPr/>
      <dgm:t>
        <a:bodyPr/>
        <a:lstStyle/>
        <a:p>
          <a:endParaRPr lang="zh-CN" altLang="en-US"/>
        </a:p>
      </dgm:t>
    </dgm:pt>
    <dgm:pt modelId="{B780E52F-4A67-43D2-8296-A11591E6EC43}" type="sibTrans" cxnId="{D2E4B994-591F-48B6-BC98-D248618FE3CC}">
      <dgm:prSet/>
      <dgm:spPr/>
      <dgm:t>
        <a:bodyPr/>
        <a:lstStyle/>
        <a:p>
          <a:endParaRPr lang="zh-CN" altLang="en-US"/>
        </a:p>
      </dgm:t>
    </dgm:pt>
    <dgm:pt modelId="{87ED7BFC-4C29-49F4-9A5E-38595E2C0672}">
      <dgm:prSet/>
      <dgm:spPr/>
      <dgm:t>
        <a:bodyPr/>
        <a:lstStyle/>
        <a:p>
          <a:r>
            <a:rPr lang="zh-CN" dirty="0"/>
            <a:t>移动互联网：乔布斯</a:t>
          </a:r>
        </a:p>
      </dgm:t>
    </dgm:pt>
    <dgm:pt modelId="{6FA0B79E-03DE-47EB-97DE-2FCE7613E840}" type="parTrans" cxnId="{BCD83B60-A578-4D3D-8FAE-5077120071EA}">
      <dgm:prSet/>
      <dgm:spPr/>
      <dgm:t>
        <a:bodyPr/>
        <a:lstStyle/>
        <a:p>
          <a:endParaRPr lang="zh-CN" altLang="en-US"/>
        </a:p>
      </dgm:t>
    </dgm:pt>
    <dgm:pt modelId="{038EE587-94FD-4666-A941-5AE08798C854}" type="sibTrans" cxnId="{BCD83B60-A578-4D3D-8FAE-5077120071EA}">
      <dgm:prSet/>
      <dgm:spPr/>
      <dgm:t>
        <a:bodyPr/>
        <a:lstStyle/>
        <a:p>
          <a:endParaRPr lang="zh-CN" altLang="en-US"/>
        </a:p>
      </dgm:t>
    </dgm:pt>
    <dgm:pt modelId="{BDF02563-56FA-42E4-A291-971F1E8C6E0C}">
      <dgm:prSet/>
      <dgm:spPr/>
      <dgm:t>
        <a:bodyPr/>
        <a:lstStyle/>
        <a:p>
          <a:r>
            <a:rPr lang="zh-CN"/>
            <a:t>智能革命</a:t>
          </a:r>
        </a:p>
      </dgm:t>
    </dgm:pt>
    <dgm:pt modelId="{7AF23D7D-D3D1-40E7-BCA5-F6CB3C362476}" type="parTrans" cxnId="{15B2FCC8-A58D-421E-B8E6-43BCA4F24B8A}">
      <dgm:prSet/>
      <dgm:spPr/>
      <dgm:t>
        <a:bodyPr/>
        <a:lstStyle/>
        <a:p>
          <a:endParaRPr lang="zh-CN" altLang="en-US"/>
        </a:p>
      </dgm:t>
    </dgm:pt>
    <dgm:pt modelId="{35506F19-F1FB-409D-A7A0-124AF1571E1D}" type="sibTrans" cxnId="{15B2FCC8-A58D-421E-B8E6-43BCA4F24B8A}">
      <dgm:prSet/>
      <dgm:spPr/>
      <dgm:t>
        <a:bodyPr/>
        <a:lstStyle/>
        <a:p>
          <a:endParaRPr lang="zh-CN" altLang="en-US"/>
        </a:p>
      </dgm:t>
    </dgm:pt>
    <dgm:pt modelId="{E8A7637B-A6EF-4638-B848-5E008CB43AE2}">
      <dgm:prSet/>
      <dgm:spPr/>
      <dgm:t>
        <a:bodyPr/>
        <a:lstStyle/>
        <a:p>
          <a:r>
            <a:rPr lang="zh-CN"/>
            <a:t>深度学习</a:t>
          </a:r>
        </a:p>
      </dgm:t>
    </dgm:pt>
    <dgm:pt modelId="{F13ECCAF-0B99-4246-A984-16FE4B598C9A}" type="parTrans" cxnId="{E8B6E3CC-3BC6-4FDC-A54F-591A42555BDF}">
      <dgm:prSet/>
      <dgm:spPr/>
      <dgm:t>
        <a:bodyPr/>
        <a:lstStyle/>
        <a:p>
          <a:endParaRPr lang="zh-CN" altLang="en-US"/>
        </a:p>
      </dgm:t>
    </dgm:pt>
    <dgm:pt modelId="{DB4C6351-B317-4140-9743-C1DC09BE667E}" type="sibTrans" cxnId="{E8B6E3CC-3BC6-4FDC-A54F-591A42555BDF}">
      <dgm:prSet/>
      <dgm:spPr/>
      <dgm:t>
        <a:bodyPr/>
        <a:lstStyle/>
        <a:p>
          <a:endParaRPr lang="zh-CN" altLang="en-US"/>
        </a:p>
      </dgm:t>
    </dgm:pt>
    <dgm:pt modelId="{83F83B28-5434-4233-9F05-31090D457B64}">
      <dgm:prSet/>
      <dgm:spPr/>
      <dgm:t>
        <a:bodyPr/>
        <a:lstStyle/>
        <a:p>
          <a:r>
            <a:rPr lang="en-US"/>
            <a:t>ChatGPT</a:t>
          </a:r>
          <a:endParaRPr lang="zh-CN"/>
        </a:p>
      </dgm:t>
    </dgm:pt>
    <dgm:pt modelId="{4CE298D1-0E16-4E8C-AF82-3E52DBC6CBFF}" type="parTrans" cxnId="{E35A822A-5ACB-473C-9B1F-112E336EA259}">
      <dgm:prSet/>
      <dgm:spPr/>
      <dgm:t>
        <a:bodyPr/>
        <a:lstStyle/>
        <a:p>
          <a:endParaRPr lang="zh-CN" altLang="en-US"/>
        </a:p>
      </dgm:t>
    </dgm:pt>
    <dgm:pt modelId="{33C19B19-EC6D-4428-AE72-441FDAC1FBDF}" type="sibTrans" cxnId="{E35A822A-5ACB-473C-9B1F-112E336EA259}">
      <dgm:prSet/>
      <dgm:spPr/>
      <dgm:t>
        <a:bodyPr/>
        <a:lstStyle/>
        <a:p>
          <a:endParaRPr lang="zh-CN" altLang="en-US"/>
        </a:p>
      </dgm:t>
    </dgm:pt>
    <dgm:pt modelId="{AA0FB666-899A-4B00-B7C4-FE1D6CF8098F}" type="pres">
      <dgm:prSet presAssocID="{B553878C-22BE-47AC-821E-BA5E7E01DA2D}" presName="arrowDiagram" presStyleCnt="0">
        <dgm:presLayoutVars>
          <dgm:chMax val="5"/>
          <dgm:dir/>
          <dgm:resizeHandles val="exact"/>
        </dgm:presLayoutVars>
      </dgm:prSet>
      <dgm:spPr/>
    </dgm:pt>
    <dgm:pt modelId="{38A0CDC8-2FFD-459D-8742-B88893331079}" type="pres">
      <dgm:prSet presAssocID="{B553878C-22BE-47AC-821E-BA5E7E01DA2D}" presName="arrow" presStyleLbl="bgShp" presStyleIdx="0" presStyleCnt="1"/>
      <dgm:spPr/>
    </dgm:pt>
    <dgm:pt modelId="{5C9AE294-E8D3-4ECE-83DF-B22C10E853D1}" type="pres">
      <dgm:prSet presAssocID="{B553878C-22BE-47AC-821E-BA5E7E01DA2D}" presName="arrowDiagram4" presStyleCnt="0"/>
      <dgm:spPr/>
    </dgm:pt>
    <dgm:pt modelId="{B3710EEE-3780-4535-B34E-CEF3A1AE8C93}" type="pres">
      <dgm:prSet presAssocID="{6039F843-0DD2-456B-A689-B3BFD9C3138B}" presName="bullet4a" presStyleLbl="node1" presStyleIdx="0" presStyleCnt="4"/>
      <dgm:spPr/>
    </dgm:pt>
    <dgm:pt modelId="{8678C086-5016-4CAB-9D1D-A57CE4E07D10}" type="pres">
      <dgm:prSet presAssocID="{6039F843-0DD2-456B-A689-B3BFD9C3138B}" presName="textBox4a" presStyleLbl="revTx" presStyleIdx="0" presStyleCnt="4">
        <dgm:presLayoutVars>
          <dgm:bulletEnabled val="1"/>
        </dgm:presLayoutVars>
      </dgm:prSet>
      <dgm:spPr/>
    </dgm:pt>
    <dgm:pt modelId="{EC3B0253-C8A0-49CE-9045-B19F1A5948D5}" type="pres">
      <dgm:prSet presAssocID="{A5197505-186D-45CD-8038-6F95E4410CCC}" presName="bullet4b" presStyleLbl="node1" presStyleIdx="1" presStyleCnt="4"/>
      <dgm:spPr/>
    </dgm:pt>
    <dgm:pt modelId="{A51CC6BB-2BC9-4369-8964-40FF92F1AED5}" type="pres">
      <dgm:prSet presAssocID="{A5197505-186D-45CD-8038-6F95E4410CCC}" presName="textBox4b" presStyleLbl="revTx" presStyleIdx="1" presStyleCnt="4">
        <dgm:presLayoutVars>
          <dgm:bulletEnabled val="1"/>
        </dgm:presLayoutVars>
      </dgm:prSet>
      <dgm:spPr/>
    </dgm:pt>
    <dgm:pt modelId="{FA11B91F-5230-4B20-9586-87FB404F0656}" type="pres">
      <dgm:prSet presAssocID="{A53EA8B5-B22C-44B9-8BF0-5C37D89BC7BC}" presName="bullet4c" presStyleLbl="node1" presStyleIdx="2" presStyleCnt="4"/>
      <dgm:spPr/>
    </dgm:pt>
    <dgm:pt modelId="{0FEEDE89-7CEB-4AE0-B2EF-D149D8771A5C}" type="pres">
      <dgm:prSet presAssocID="{A53EA8B5-B22C-44B9-8BF0-5C37D89BC7BC}" presName="textBox4c" presStyleLbl="revTx" presStyleIdx="2" presStyleCnt="4" custScaleX="152555" custScaleY="77232" custLinFactNeighborX="7609" custLinFactNeighborY="10">
        <dgm:presLayoutVars>
          <dgm:bulletEnabled val="1"/>
        </dgm:presLayoutVars>
      </dgm:prSet>
      <dgm:spPr/>
    </dgm:pt>
    <dgm:pt modelId="{37456C13-75C0-45F2-B7D1-1C4C06E0136E}" type="pres">
      <dgm:prSet presAssocID="{BDF02563-56FA-42E4-A291-971F1E8C6E0C}" presName="bullet4d" presStyleLbl="node1" presStyleIdx="3" presStyleCnt="4"/>
      <dgm:spPr/>
    </dgm:pt>
    <dgm:pt modelId="{B60168EA-C493-45EF-8A29-D11BF2AF4FEB}" type="pres">
      <dgm:prSet presAssocID="{BDF02563-56FA-42E4-A291-971F1E8C6E0C}" presName="textBox4d" presStyleLbl="revTx" presStyleIdx="3" presStyleCnt="4">
        <dgm:presLayoutVars>
          <dgm:bulletEnabled val="1"/>
        </dgm:presLayoutVars>
      </dgm:prSet>
      <dgm:spPr/>
    </dgm:pt>
  </dgm:ptLst>
  <dgm:cxnLst>
    <dgm:cxn modelId="{446B231A-DF79-4BB4-9871-42E5DC0B464E}" type="presOf" srcId="{6039F843-0DD2-456B-A689-B3BFD9C3138B}" destId="{8678C086-5016-4CAB-9D1D-A57CE4E07D10}" srcOrd="0" destOrd="0" presId="urn:microsoft.com/office/officeart/2005/8/layout/arrow2"/>
    <dgm:cxn modelId="{8A580D1E-8EAD-4E45-9CCF-DC89828864BD}" type="presOf" srcId="{6440EF88-8FED-4CE2-9F65-0D5AE43F14A0}" destId="{0FEEDE89-7CEB-4AE0-B2EF-D149D8771A5C}" srcOrd="0" destOrd="2" presId="urn:microsoft.com/office/officeart/2005/8/layout/arrow2"/>
    <dgm:cxn modelId="{E35A822A-5ACB-473C-9B1F-112E336EA259}" srcId="{BDF02563-56FA-42E4-A291-971F1E8C6E0C}" destId="{83F83B28-5434-4233-9F05-31090D457B64}" srcOrd="1" destOrd="0" parTransId="{4CE298D1-0E16-4E8C-AF82-3E52DBC6CBFF}" sibTransId="{33C19B19-EC6D-4428-AE72-441FDAC1FBDF}"/>
    <dgm:cxn modelId="{5918822F-A393-499A-877B-C58D84288A52}" type="presOf" srcId="{83F83B28-5434-4233-9F05-31090D457B64}" destId="{B60168EA-C493-45EF-8A29-D11BF2AF4FEB}" srcOrd="0" destOrd="2" presId="urn:microsoft.com/office/officeart/2005/8/layout/arrow2"/>
    <dgm:cxn modelId="{BCD83B60-A578-4D3D-8FAE-5077120071EA}" srcId="{A53EA8B5-B22C-44B9-8BF0-5C37D89BC7BC}" destId="{87ED7BFC-4C29-49F4-9A5E-38595E2C0672}" srcOrd="4" destOrd="0" parTransId="{6FA0B79E-03DE-47EB-97DE-2FCE7613E840}" sibTransId="{038EE587-94FD-4666-A941-5AE08798C854}"/>
    <dgm:cxn modelId="{41D53F42-6BC2-4479-9F44-D62763158349}" type="presOf" srcId="{E8A7637B-A6EF-4638-B848-5E008CB43AE2}" destId="{B60168EA-C493-45EF-8A29-D11BF2AF4FEB}" srcOrd="0" destOrd="1" presId="urn:microsoft.com/office/officeart/2005/8/layout/arrow2"/>
    <dgm:cxn modelId="{52E57D42-C58F-4CD1-8162-4FFF5378FBD6}" type="presOf" srcId="{E3A8543D-3C2B-4792-B902-6CBD8F04A4F3}" destId="{0FEEDE89-7CEB-4AE0-B2EF-D149D8771A5C}" srcOrd="0" destOrd="4" presId="urn:microsoft.com/office/officeart/2005/8/layout/arrow2"/>
    <dgm:cxn modelId="{EDA1204B-8F22-4500-92C9-96EB0734E50E}" srcId="{A5197505-186D-45CD-8038-6F95E4410CCC}" destId="{89C2CADC-0EE3-4E94-A998-CCD3E0F5FC88}" srcOrd="0" destOrd="0" parTransId="{31111AF8-DEFA-4C63-B7FB-E4F5257CF5AB}" sibTransId="{9C3E2BDC-4CB4-4CE4-A1AF-F6B07341B2AF}"/>
    <dgm:cxn modelId="{0F3C894E-1435-48E6-855A-0791DB954313}" type="presOf" srcId="{87ED7BFC-4C29-49F4-9A5E-38595E2C0672}" destId="{0FEEDE89-7CEB-4AE0-B2EF-D149D8771A5C}" srcOrd="0" destOrd="5" presId="urn:microsoft.com/office/officeart/2005/8/layout/arrow2"/>
    <dgm:cxn modelId="{BB4CFE53-8441-4AE6-96A5-2F572163DE34}" srcId="{A53EA8B5-B22C-44B9-8BF0-5C37D89BC7BC}" destId="{DE44FB08-9E0D-403D-9827-7FC6CC19EFBA}" srcOrd="0" destOrd="0" parTransId="{CDF10365-75DC-4FA6-ACAC-2C7A5C2B0005}" sibTransId="{CD95EE76-F4D1-42CE-950F-F97A79FCD58B}"/>
    <dgm:cxn modelId="{FABC617B-4AE7-4BD5-B218-AEB4424E63CC}" srcId="{A53EA8B5-B22C-44B9-8BF0-5C37D89BC7BC}" destId="{6440EF88-8FED-4CE2-9F65-0D5AE43F14A0}" srcOrd="1" destOrd="0" parTransId="{86D42FCD-3CE9-4C89-967F-C0918E9CC679}" sibTransId="{02416817-9D3C-4237-B165-09E9710C4F81}"/>
    <dgm:cxn modelId="{9ECECA84-81A2-4A8A-9C29-BCD5A7E3D64F}" srcId="{B553878C-22BE-47AC-821E-BA5E7E01DA2D}" destId="{6039F843-0DD2-456B-A689-B3BFD9C3138B}" srcOrd="0" destOrd="0" parTransId="{D012F79B-5FDE-46D6-9126-B841C835E937}" sibTransId="{2126B093-0BC3-48AD-A98F-B71DEAFCC279}"/>
    <dgm:cxn modelId="{1EA42E85-02F6-4649-A816-314C38D32848}" type="presOf" srcId="{DE44FB08-9E0D-403D-9827-7FC6CC19EFBA}" destId="{0FEEDE89-7CEB-4AE0-B2EF-D149D8771A5C}" srcOrd="0" destOrd="1" presId="urn:microsoft.com/office/officeart/2005/8/layout/arrow2"/>
    <dgm:cxn modelId="{D2E4B994-591F-48B6-BC98-D248618FE3CC}" srcId="{A53EA8B5-B22C-44B9-8BF0-5C37D89BC7BC}" destId="{E3A8543D-3C2B-4792-B902-6CBD8F04A4F3}" srcOrd="3" destOrd="0" parTransId="{930C751A-0F5D-4378-8E82-DA7F5B9BCD43}" sibTransId="{B780E52F-4A67-43D2-8296-A11591E6EC43}"/>
    <dgm:cxn modelId="{0E144895-3B31-42AE-8141-976CB5463E2E}" srcId="{A53EA8B5-B22C-44B9-8BF0-5C37D89BC7BC}" destId="{AC417C0B-E6DA-49EF-9CA6-2EB9D720E6A3}" srcOrd="2" destOrd="0" parTransId="{3267E76C-EBA6-408E-A9D2-04732CA2854B}" sibTransId="{C3CA9188-A047-4D69-8FC0-C998A38CA55E}"/>
    <dgm:cxn modelId="{D8208AA0-0036-421D-814F-03894561A36A}" type="presOf" srcId="{A5197505-186D-45CD-8038-6F95E4410CCC}" destId="{A51CC6BB-2BC9-4369-8964-40FF92F1AED5}" srcOrd="0" destOrd="0" presId="urn:microsoft.com/office/officeart/2005/8/layout/arrow2"/>
    <dgm:cxn modelId="{FB35F5A0-9C25-4CD4-96DA-F9389E1058DD}" type="presOf" srcId="{89C2CADC-0EE3-4E94-A998-CCD3E0F5FC88}" destId="{A51CC6BB-2BC9-4369-8964-40FF92F1AED5}" srcOrd="0" destOrd="1" presId="urn:microsoft.com/office/officeart/2005/8/layout/arrow2"/>
    <dgm:cxn modelId="{CF32A8A2-41CD-4167-B492-8CDF8B244C62}" srcId="{B553878C-22BE-47AC-821E-BA5E7E01DA2D}" destId="{A5197505-186D-45CD-8038-6F95E4410CCC}" srcOrd="1" destOrd="0" parTransId="{015D5791-1F51-4204-B05D-C8F1C1585CED}" sibTransId="{9E11CEF1-6941-45F7-A1F3-85D704CB90D1}"/>
    <dgm:cxn modelId="{327BE2A2-A876-4876-9A1E-B89278DA2780}" type="presOf" srcId="{A53EA8B5-B22C-44B9-8BF0-5C37D89BC7BC}" destId="{0FEEDE89-7CEB-4AE0-B2EF-D149D8771A5C}" srcOrd="0" destOrd="0" presId="urn:microsoft.com/office/officeart/2005/8/layout/arrow2"/>
    <dgm:cxn modelId="{1EBB89AA-4B3C-496C-8165-25FAB6BA3D59}" type="presOf" srcId="{AC417C0B-E6DA-49EF-9CA6-2EB9D720E6A3}" destId="{0FEEDE89-7CEB-4AE0-B2EF-D149D8771A5C}" srcOrd="0" destOrd="3" presId="urn:microsoft.com/office/officeart/2005/8/layout/arrow2"/>
    <dgm:cxn modelId="{DA87CAB5-EC4A-4D49-AAB3-7660D32D9BC4}" srcId="{B553878C-22BE-47AC-821E-BA5E7E01DA2D}" destId="{A53EA8B5-B22C-44B9-8BF0-5C37D89BC7BC}" srcOrd="2" destOrd="0" parTransId="{BFE4B292-485E-4C07-9B27-A787CB2736A0}" sibTransId="{4398C6B1-7E6F-4DD8-A41A-92A72B075A3D}"/>
    <dgm:cxn modelId="{93BC47BC-CF28-4282-9B47-867A2437A1AA}" type="presOf" srcId="{B553878C-22BE-47AC-821E-BA5E7E01DA2D}" destId="{AA0FB666-899A-4B00-B7C4-FE1D6CF8098F}" srcOrd="0" destOrd="0" presId="urn:microsoft.com/office/officeart/2005/8/layout/arrow2"/>
    <dgm:cxn modelId="{87BEE2C7-C5E6-42E7-8E3B-AB3F2931A876}" type="presOf" srcId="{9863DBB2-1E2B-45B6-942F-D77A03308750}" destId="{8678C086-5016-4CAB-9D1D-A57CE4E07D10}" srcOrd="0" destOrd="1" presId="urn:microsoft.com/office/officeart/2005/8/layout/arrow2"/>
    <dgm:cxn modelId="{15B2FCC8-A58D-421E-B8E6-43BCA4F24B8A}" srcId="{B553878C-22BE-47AC-821E-BA5E7E01DA2D}" destId="{BDF02563-56FA-42E4-A291-971F1E8C6E0C}" srcOrd="3" destOrd="0" parTransId="{7AF23D7D-D3D1-40E7-BCA5-F6CB3C362476}" sibTransId="{35506F19-F1FB-409D-A7A0-124AF1571E1D}"/>
    <dgm:cxn modelId="{E8B6E3CC-3BC6-4FDC-A54F-591A42555BDF}" srcId="{BDF02563-56FA-42E4-A291-971F1E8C6E0C}" destId="{E8A7637B-A6EF-4638-B848-5E008CB43AE2}" srcOrd="0" destOrd="0" parTransId="{F13ECCAF-0B99-4246-A984-16FE4B598C9A}" sibTransId="{DB4C6351-B317-4140-9743-C1DC09BE667E}"/>
    <dgm:cxn modelId="{1361FBD4-DA7C-4875-80D4-FEE0400E7D27}" srcId="{6039F843-0DD2-456B-A689-B3BFD9C3138B}" destId="{9863DBB2-1E2B-45B6-942F-D77A03308750}" srcOrd="0" destOrd="0" parTransId="{D2A2F0AD-9A68-4CA5-A654-4BD1B5E736D4}" sibTransId="{758482FB-A847-4B37-A9B8-097D6A4E7F8A}"/>
    <dgm:cxn modelId="{04C915FB-E7DC-4EAA-900F-9487DBA51706}" type="presOf" srcId="{BDF02563-56FA-42E4-A291-971F1E8C6E0C}" destId="{B60168EA-C493-45EF-8A29-D11BF2AF4FEB}" srcOrd="0" destOrd="0" presId="urn:microsoft.com/office/officeart/2005/8/layout/arrow2"/>
    <dgm:cxn modelId="{3C4B61F7-9E56-4504-B6DC-3FE6E2815EC7}" type="presParOf" srcId="{AA0FB666-899A-4B00-B7C4-FE1D6CF8098F}" destId="{38A0CDC8-2FFD-459D-8742-B88893331079}" srcOrd="0" destOrd="0" presId="urn:microsoft.com/office/officeart/2005/8/layout/arrow2"/>
    <dgm:cxn modelId="{A95B0E9A-B273-42B0-981C-42E64D9E63C7}" type="presParOf" srcId="{AA0FB666-899A-4B00-B7C4-FE1D6CF8098F}" destId="{5C9AE294-E8D3-4ECE-83DF-B22C10E853D1}" srcOrd="1" destOrd="0" presId="urn:microsoft.com/office/officeart/2005/8/layout/arrow2"/>
    <dgm:cxn modelId="{A794C942-AF06-469D-B237-A1A4554D554F}" type="presParOf" srcId="{5C9AE294-E8D3-4ECE-83DF-B22C10E853D1}" destId="{B3710EEE-3780-4535-B34E-CEF3A1AE8C93}" srcOrd="0" destOrd="0" presId="urn:microsoft.com/office/officeart/2005/8/layout/arrow2"/>
    <dgm:cxn modelId="{52B95097-8CE9-413C-A446-F99B20E45D03}" type="presParOf" srcId="{5C9AE294-E8D3-4ECE-83DF-B22C10E853D1}" destId="{8678C086-5016-4CAB-9D1D-A57CE4E07D10}" srcOrd="1" destOrd="0" presId="urn:microsoft.com/office/officeart/2005/8/layout/arrow2"/>
    <dgm:cxn modelId="{7BFD0663-65A8-4B94-AF6A-723E84BAC73F}" type="presParOf" srcId="{5C9AE294-E8D3-4ECE-83DF-B22C10E853D1}" destId="{EC3B0253-C8A0-49CE-9045-B19F1A5948D5}" srcOrd="2" destOrd="0" presId="urn:microsoft.com/office/officeart/2005/8/layout/arrow2"/>
    <dgm:cxn modelId="{06C4CFD9-1FE4-484E-9A18-A5C049571196}" type="presParOf" srcId="{5C9AE294-E8D3-4ECE-83DF-B22C10E853D1}" destId="{A51CC6BB-2BC9-4369-8964-40FF92F1AED5}" srcOrd="3" destOrd="0" presId="urn:microsoft.com/office/officeart/2005/8/layout/arrow2"/>
    <dgm:cxn modelId="{1FF76986-84EA-4885-83E8-931A81EC613F}" type="presParOf" srcId="{5C9AE294-E8D3-4ECE-83DF-B22C10E853D1}" destId="{FA11B91F-5230-4B20-9586-87FB404F0656}" srcOrd="4" destOrd="0" presId="urn:microsoft.com/office/officeart/2005/8/layout/arrow2"/>
    <dgm:cxn modelId="{9B3110FD-409D-4F4F-A786-870E86A54A49}" type="presParOf" srcId="{5C9AE294-E8D3-4ECE-83DF-B22C10E853D1}" destId="{0FEEDE89-7CEB-4AE0-B2EF-D149D8771A5C}" srcOrd="5" destOrd="0" presId="urn:microsoft.com/office/officeart/2005/8/layout/arrow2"/>
    <dgm:cxn modelId="{743ED49E-0A97-41AF-BD95-95D11DCDE9DC}" type="presParOf" srcId="{5C9AE294-E8D3-4ECE-83DF-B22C10E853D1}" destId="{37456C13-75C0-45F2-B7D1-1C4C06E0136E}" srcOrd="6" destOrd="0" presId="urn:microsoft.com/office/officeart/2005/8/layout/arrow2"/>
    <dgm:cxn modelId="{9FE436FC-D855-4D38-B58C-83D6AC6BA3BD}" type="presParOf" srcId="{5C9AE294-E8D3-4ECE-83DF-B22C10E853D1}" destId="{B60168EA-C493-45EF-8A29-D11BF2AF4FEB}"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4571DE-B8DA-4875-B733-C3DCE119C52E}" type="doc">
      <dgm:prSet loTypeId="urn:microsoft.com/office/officeart/2005/8/layout/hList6" loCatId="list" qsTypeId="urn:microsoft.com/office/officeart/2005/8/quickstyle/simple1" qsCatId="simple" csTypeId="urn:microsoft.com/office/officeart/2005/8/colors/accent1_2" csCatId="accent1"/>
      <dgm:spPr/>
      <dgm:t>
        <a:bodyPr/>
        <a:lstStyle/>
        <a:p>
          <a:endParaRPr lang="zh-CN" altLang="en-US"/>
        </a:p>
      </dgm:t>
    </dgm:pt>
    <dgm:pt modelId="{BC5E22AE-1ED0-4857-8974-A212800C4825}">
      <dgm:prSet/>
      <dgm:spPr/>
      <dgm:t>
        <a:bodyPr/>
        <a:lstStyle/>
        <a:p>
          <a:r>
            <a:rPr lang="zh-CN" dirty="0"/>
            <a:t>人要深度思考，要开发训练自己的大脑</a:t>
          </a:r>
        </a:p>
      </dgm:t>
    </dgm:pt>
    <dgm:pt modelId="{480923A1-9C79-476E-AD2E-7333C480B5BD}" type="parTrans" cxnId="{8A9EE3E8-D830-465F-BEB0-ADA796F83B05}">
      <dgm:prSet/>
      <dgm:spPr/>
      <dgm:t>
        <a:bodyPr/>
        <a:lstStyle/>
        <a:p>
          <a:endParaRPr lang="zh-CN" altLang="en-US"/>
        </a:p>
      </dgm:t>
    </dgm:pt>
    <dgm:pt modelId="{AB9785D7-B6F5-44D6-A55D-5BB2FF81A6FA}" type="sibTrans" cxnId="{8A9EE3E8-D830-465F-BEB0-ADA796F83B05}">
      <dgm:prSet/>
      <dgm:spPr/>
      <dgm:t>
        <a:bodyPr/>
        <a:lstStyle/>
        <a:p>
          <a:endParaRPr lang="zh-CN" altLang="en-US"/>
        </a:p>
      </dgm:t>
    </dgm:pt>
    <dgm:pt modelId="{F2157706-727B-43FC-BA18-89A1D7AEA699}">
      <dgm:prSet/>
      <dgm:spPr/>
      <dgm:t>
        <a:bodyPr/>
        <a:lstStyle/>
        <a:p>
          <a:r>
            <a:rPr lang="zh-CN"/>
            <a:t>人类不能完全依赖</a:t>
          </a:r>
          <a:r>
            <a:rPr lang="en-US"/>
            <a:t>ChatGPT</a:t>
          </a:r>
          <a:r>
            <a:rPr lang="zh-CN"/>
            <a:t>，知识传承，不能让知识成为黑盒</a:t>
          </a:r>
        </a:p>
      </dgm:t>
    </dgm:pt>
    <dgm:pt modelId="{12613A63-CAD9-424F-83C4-92D78980E577}" type="parTrans" cxnId="{6BBABCC1-B8BE-411A-8F43-5717BF997EFC}">
      <dgm:prSet/>
      <dgm:spPr/>
      <dgm:t>
        <a:bodyPr/>
        <a:lstStyle/>
        <a:p>
          <a:endParaRPr lang="zh-CN" altLang="en-US"/>
        </a:p>
      </dgm:t>
    </dgm:pt>
    <dgm:pt modelId="{0A26649D-20EE-43D0-82C8-F3EE1E5FACFD}" type="sibTrans" cxnId="{6BBABCC1-B8BE-411A-8F43-5717BF997EFC}">
      <dgm:prSet/>
      <dgm:spPr/>
      <dgm:t>
        <a:bodyPr/>
        <a:lstStyle/>
        <a:p>
          <a:endParaRPr lang="zh-CN" altLang="en-US"/>
        </a:p>
      </dgm:t>
    </dgm:pt>
    <dgm:pt modelId="{2059A399-DD03-46D2-BB1A-1E2F35C9F9B2}">
      <dgm:prSet/>
      <dgm:spPr/>
      <dgm:t>
        <a:bodyPr/>
        <a:lstStyle/>
        <a:p>
          <a:r>
            <a:rPr lang="zh-CN"/>
            <a:t>不能让</a:t>
          </a:r>
          <a:r>
            <a:rPr lang="en-US"/>
            <a:t>AI</a:t>
          </a:r>
          <a:r>
            <a:rPr lang="zh-CN"/>
            <a:t>自我进化 </a:t>
          </a:r>
        </a:p>
      </dgm:t>
    </dgm:pt>
    <dgm:pt modelId="{01323818-C573-4053-88A2-83354097EF71}" type="parTrans" cxnId="{18B814C9-107A-407C-9537-A23B9C9FD599}">
      <dgm:prSet/>
      <dgm:spPr/>
      <dgm:t>
        <a:bodyPr/>
        <a:lstStyle/>
        <a:p>
          <a:endParaRPr lang="zh-CN" altLang="en-US"/>
        </a:p>
      </dgm:t>
    </dgm:pt>
    <dgm:pt modelId="{C61CE6F8-5330-4274-91C6-D8429E01C6AF}" type="sibTrans" cxnId="{18B814C9-107A-407C-9537-A23B9C9FD599}">
      <dgm:prSet/>
      <dgm:spPr/>
      <dgm:t>
        <a:bodyPr/>
        <a:lstStyle/>
        <a:p>
          <a:endParaRPr lang="zh-CN" altLang="en-US"/>
        </a:p>
      </dgm:t>
    </dgm:pt>
    <dgm:pt modelId="{42A6E3BA-339D-4B77-B17B-C9CDB13FC9DA}" type="pres">
      <dgm:prSet presAssocID="{1F4571DE-B8DA-4875-B733-C3DCE119C52E}" presName="Name0" presStyleCnt="0">
        <dgm:presLayoutVars>
          <dgm:dir/>
          <dgm:resizeHandles val="exact"/>
        </dgm:presLayoutVars>
      </dgm:prSet>
      <dgm:spPr/>
    </dgm:pt>
    <dgm:pt modelId="{6C47D140-DF9F-4AB2-96F1-92023D96FEAB}" type="pres">
      <dgm:prSet presAssocID="{BC5E22AE-1ED0-4857-8974-A212800C4825}" presName="node" presStyleLbl="node1" presStyleIdx="0" presStyleCnt="3">
        <dgm:presLayoutVars>
          <dgm:bulletEnabled val="1"/>
        </dgm:presLayoutVars>
      </dgm:prSet>
      <dgm:spPr/>
    </dgm:pt>
    <dgm:pt modelId="{3C099DE5-F69A-4898-A29A-BEFB2454B64A}" type="pres">
      <dgm:prSet presAssocID="{AB9785D7-B6F5-44D6-A55D-5BB2FF81A6FA}" presName="sibTrans" presStyleCnt="0"/>
      <dgm:spPr/>
    </dgm:pt>
    <dgm:pt modelId="{AF950C8E-2060-4327-BEC5-D932DA59BC2E}" type="pres">
      <dgm:prSet presAssocID="{F2157706-727B-43FC-BA18-89A1D7AEA699}" presName="node" presStyleLbl="node1" presStyleIdx="1" presStyleCnt="3">
        <dgm:presLayoutVars>
          <dgm:bulletEnabled val="1"/>
        </dgm:presLayoutVars>
      </dgm:prSet>
      <dgm:spPr/>
    </dgm:pt>
    <dgm:pt modelId="{8F31D484-C0D7-4DE2-8F83-F804F0E6D468}" type="pres">
      <dgm:prSet presAssocID="{0A26649D-20EE-43D0-82C8-F3EE1E5FACFD}" presName="sibTrans" presStyleCnt="0"/>
      <dgm:spPr/>
    </dgm:pt>
    <dgm:pt modelId="{05B9C954-97C5-46DC-8950-A1B646D1FDDD}" type="pres">
      <dgm:prSet presAssocID="{2059A399-DD03-46D2-BB1A-1E2F35C9F9B2}" presName="node" presStyleLbl="node1" presStyleIdx="2" presStyleCnt="3">
        <dgm:presLayoutVars>
          <dgm:bulletEnabled val="1"/>
        </dgm:presLayoutVars>
      </dgm:prSet>
      <dgm:spPr/>
    </dgm:pt>
  </dgm:ptLst>
  <dgm:cxnLst>
    <dgm:cxn modelId="{2B57A177-3CA0-489F-BBCB-680583297DDD}" type="presOf" srcId="{2059A399-DD03-46D2-BB1A-1E2F35C9F9B2}" destId="{05B9C954-97C5-46DC-8950-A1B646D1FDDD}" srcOrd="0" destOrd="0" presId="urn:microsoft.com/office/officeart/2005/8/layout/hList6"/>
    <dgm:cxn modelId="{6BBABCC1-B8BE-411A-8F43-5717BF997EFC}" srcId="{1F4571DE-B8DA-4875-B733-C3DCE119C52E}" destId="{F2157706-727B-43FC-BA18-89A1D7AEA699}" srcOrd="1" destOrd="0" parTransId="{12613A63-CAD9-424F-83C4-92D78980E577}" sibTransId="{0A26649D-20EE-43D0-82C8-F3EE1E5FACFD}"/>
    <dgm:cxn modelId="{18B814C9-107A-407C-9537-A23B9C9FD599}" srcId="{1F4571DE-B8DA-4875-B733-C3DCE119C52E}" destId="{2059A399-DD03-46D2-BB1A-1E2F35C9F9B2}" srcOrd="2" destOrd="0" parTransId="{01323818-C573-4053-88A2-83354097EF71}" sibTransId="{C61CE6F8-5330-4274-91C6-D8429E01C6AF}"/>
    <dgm:cxn modelId="{B6A902CD-5FC4-4AAE-9C74-833815785EA6}" type="presOf" srcId="{1F4571DE-B8DA-4875-B733-C3DCE119C52E}" destId="{42A6E3BA-339D-4B77-B17B-C9CDB13FC9DA}" srcOrd="0" destOrd="0" presId="urn:microsoft.com/office/officeart/2005/8/layout/hList6"/>
    <dgm:cxn modelId="{337219DF-998B-4975-862F-B92D1690227F}" type="presOf" srcId="{BC5E22AE-1ED0-4857-8974-A212800C4825}" destId="{6C47D140-DF9F-4AB2-96F1-92023D96FEAB}" srcOrd="0" destOrd="0" presId="urn:microsoft.com/office/officeart/2005/8/layout/hList6"/>
    <dgm:cxn modelId="{8A9EE3E8-D830-465F-BEB0-ADA796F83B05}" srcId="{1F4571DE-B8DA-4875-B733-C3DCE119C52E}" destId="{BC5E22AE-1ED0-4857-8974-A212800C4825}" srcOrd="0" destOrd="0" parTransId="{480923A1-9C79-476E-AD2E-7333C480B5BD}" sibTransId="{AB9785D7-B6F5-44D6-A55D-5BB2FF81A6FA}"/>
    <dgm:cxn modelId="{874E32FB-A0C4-416C-A06D-71ADDD3D1214}" type="presOf" srcId="{F2157706-727B-43FC-BA18-89A1D7AEA699}" destId="{AF950C8E-2060-4327-BEC5-D932DA59BC2E}" srcOrd="0" destOrd="0" presId="urn:microsoft.com/office/officeart/2005/8/layout/hList6"/>
    <dgm:cxn modelId="{4380268C-AC87-477C-BCE7-A14AB55F103C}" type="presParOf" srcId="{42A6E3BA-339D-4B77-B17B-C9CDB13FC9DA}" destId="{6C47D140-DF9F-4AB2-96F1-92023D96FEAB}" srcOrd="0" destOrd="0" presId="urn:microsoft.com/office/officeart/2005/8/layout/hList6"/>
    <dgm:cxn modelId="{18323828-FC99-404D-A403-F15C03601BB8}" type="presParOf" srcId="{42A6E3BA-339D-4B77-B17B-C9CDB13FC9DA}" destId="{3C099DE5-F69A-4898-A29A-BEFB2454B64A}" srcOrd="1" destOrd="0" presId="urn:microsoft.com/office/officeart/2005/8/layout/hList6"/>
    <dgm:cxn modelId="{3F4B702D-1036-4B96-9507-FA07343A41CA}" type="presParOf" srcId="{42A6E3BA-339D-4B77-B17B-C9CDB13FC9DA}" destId="{AF950C8E-2060-4327-BEC5-D932DA59BC2E}" srcOrd="2" destOrd="0" presId="urn:microsoft.com/office/officeart/2005/8/layout/hList6"/>
    <dgm:cxn modelId="{87903935-47E1-4DBB-A992-84EB25C82886}" type="presParOf" srcId="{42A6E3BA-339D-4B77-B17B-C9CDB13FC9DA}" destId="{8F31D484-C0D7-4DE2-8F83-F804F0E6D468}" srcOrd="3" destOrd="0" presId="urn:microsoft.com/office/officeart/2005/8/layout/hList6"/>
    <dgm:cxn modelId="{D78082F5-1306-4DA7-8064-7FFDD8F9FECE}" type="presParOf" srcId="{42A6E3BA-339D-4B77-B17B-C9CDB13FC9DA}" destId="{05B9C954-97C5-46DC-8950-A1B646D1FDDD}"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0CDC8-2FFD-459D-8742-B88893331079}">
      <dsp:nvSpPr>
        <dsp:cNvPr id="0" name=""/>
        <dsp:cNvSpPr/>
      </dsp:nvSpPr>
      <dsp:spPr>
        <a:xfrm>
          <a:off x="1789531" y="0"/>
          <a:ext cx="8752200" cy="547012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710EEE-3780-4535-B34E-CEF3A1AE8C93}">
      <dsp:nvSpPr>
        <dsp:cNvPr id="0" name=""/>
        <dsp:cNvSpPr/>
      </dsp:nvSpPr>
      <dsp:spPr>
        <a:xfrm>
          <a:off x="2651622" y="4067584"/>
          <a:ext cx="201300" cy="2013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78C086-5016-4CAB-9D1D-A57CE4E07D10}">
      <dsp:nvSpPr>
        <dsp:cNvPr id="0" name=""/>
        <dsp:cNvSpPr/>
      </dsp:nvSpPr>
      <dsp:spPr>
        <a:xfrm>
          <a:off x="2752273" y="4168235"/>
          <a:ext cx="1496626" cy="1301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65" tIns="0" rIns="0" bIns="0" numCol="1" spcCol="1270" anchor="t" anchorCtr="0">
          <a:noAutofit/>
        </a:bodyPr>
        <a:lstStyle/>
        <a:p>
          <a:pPr marL="0" lvl="0" indent="0" algn="l" defTabSz="1155700">
            <a:lnSpc>
              <a:spcPct val="90000"/>
            </a:lnSpc>
            <a:spcBef>
              <a:spcPct val="0"/>
            </a:spcBef>
            <a:spcAft>
              <a:spcPct val="35000"/>
            </a:spcAft>
            <a:buNone/>
          </a:pPr>
          <a:r>
            <a:rPr lang="zh-CN" sz="2600" kern="1200"/>
            <a:t>机械革命</a:t>
          </a:r>
        </a:p>
        <a:p>
          <a:pPr marL="228600" lvl="1" indent="-228600" algn="l" defTabSz="889000">
            <a:lnSpc>
              <a:spcPct val="90000"/>
            </a:lnSpc>
            <a:spcBef>
              <a:spcPct val="0"/>
            </a:spcBef>
            <a:spcAft>
              <a:spcPct val="15000"/>
            </a:spcAft>
            <a:buChar char="•"/>
          </a:pPr>
          <a:r>
            <a:rPr lang="zh-CN" sz="2000" kern="1200" dirty="0"/>
            <a:t>瓦特</a:t>
          </a:r>
          <a:r>
            <a:rPr lang="zh-CN" altLang="en-US" sz="2000" kern="1200" dirty="0"/>
            <a:t>：</a:t>
          </a:r>
          <a:r>
            <a:rPr lang="zh-CN" sz="2000" kern="1200" dirty="0"/>
            <a:t>发明蒸汽机</a:t>
          </a:r>
        </a:p>
      </dsp:txBody>
      <dsp:txXfrm>
        <a:off x="2752273" y="4168235"/>
        <a:ext cx="1496626" cy="1301889"/>
      </dsp:txXfrm>
    </dsp:sp>
    <dsp:sp modelId="{EC3B0253-C8A0-49CE-9045-B19F1A5948D5}">
      <dsp:nvSpPr>
        <dsp:cNvPr id="0" name=""/>
        <dsp:cNvSpPr/>
      </dsp:nvSpPr>
      <dsp:spPr>
        <a:xfrm>
          <a:off x="4073855" y="2795233"/>
          <a:ext cx="350088" cy="3500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1CC6BB-2BC9-4369-8964-40FF92F1AED5}">
      <dsp:nvSpPr>
        <dsp:cNvPr id="0" name=""/>
        <dsp:cNvSpPr/>
      </dsp:nvSpPr>
      <dsp:spPr>
        <a:xfrm>
          <a:off x="4248899" y="2970277"/>
          <a:ext cx="1837962" cy="2499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04" tIns="0" rIns="0" bIns="0" numCol="1" spcCol="1270" anchor="t" anchorCtr="0">
          <a:noAutofit/>
        </a:bodyPr>
        <a:lstStyle/>
        <a:p>
          <a:pPr marL="0" lvl="0" indent="0" algn="l" defTabSz="1155700">
            <a:lnSpc>
              <a:spcPct val="90000"/>
            </a:lnSpc>
            <a:spcBef>
              <a:spcPct val="0"/>
            </a:spcBef>
            <a:spcAft>
              <a:spcPct val="35000"/>
            </a:spcAft>
            <a:buNone/>
          </a:pPr>
          <a:r>
            <a:rPr lang="zh-CN" sz="2600" kern="1200"/>
            <a:t>电力革命</a:t>
          </a:r>
        </a:p>
        <a:p>
          <a:pPr marL="228600" lvl="1" indent="-228600" algn="l" defTabSz="889000">
            <a:lnSpc>
              <a:spcPct val="90000"/>
            </a:lnSpc>
            <a:spcBef>
              <a:spcPct val="0"/>
            </a:spcBef>
            <a:spcAft>
              <a:spcPct val="15000"/>
            </a:spcAft>
            <a:buChar char="•"/>
          </a:pPr>
          <a:r>
            <a:rPr lang="zh-CN" sz="2000" kern="1200" dirty="0"/>
            <a:t>特斯拉</a:t>
          </a:r>
          <a:r>
            <a:rPr lang="zh-CN" altLang="en-US" sz="2000" kern="1200" dirty="0"/>
            <a:t>：</a:t>
          </a:r>
          <a:r>
            <a:rPr lang="zh-CN" altLang="en-US" sz="2000" b="0" i="0" kern="1200" dirty="0"/>
            <a:t>发明了第一个交流电感应电动机</a:t>
          </a:r>
          <a:endParaRPr lang="zh-CN" sz="2000" kern="1200" dirty="0"/>
        </a:p>
      </dsp:txBody>
      <dsp:txXfrm>
        <a:off x="4248899" y="2970277"/>
        <a:ext cx="1837962" cy="2499847"/>
      </dsp:txXfrm>
    </dsp:sp>
    <dsp:sp modelId="{FA11B91F-5230-4B20-9586-87FB404F0656}">
      <dsp:nvSpPr>
        <dsp:cNvPr id="0" name=""/>
        <dsp:cNvSpPr/>
      </dsp:nvSpPr>
      <dsp:spPr>
        <a:xfrm>
          <a:off x="5889936" y="1857654"/>
          <a:ext cx="463866" cy="463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EDE89-7CEB-4AE0-B2EF-D149D8771A5C}">
      <dsp:nvSpPr>
        <dsp:cNvPr id="0" name=""/>
        <dsp:cNvSpPr/>
      </dsp:nvSpPr>
      <dsp:spPr>
        <a:xfrm>
          <a:off x="5778750" y="2474766"/>
          <a:ext cx="2803902" cy="261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793" tIns="0" rIns="0" bIns="0" numCol="1" spcCol="1270" anchor="t" anchorCtr="0">
          <a:noAutofit/>
        </a:bodyPr>
        <a:lstStyle/>
        <a:p>
          <a:pPr marL="0" lvl="0" indent="0" algn="l" defTabSz="1155700">
            <a:lnSpc>
              <a:spcPct val="90000"/>
            </a:lnSpc>
            <a:spcBef>
              <a:spcPct val="0"/>
            </a:spcBef>
            <a:spcAft>
              <a:spcPct val="35000"/>
            </a:spcAft>
            <a:buNone/>
          </a:pPr>
          <a:r>
            <a:rPr lang="zh-CN" sz="2600" kern="1200"/>
            <a:t>信息革命</a:t>
          </a:r>
        </a:p>
        <a:p>
          <a:pPr marL="228600" lvl="1" indent="-228600" algn="l" defTabSz="889000">
            <a:lnSpc>
              <a:spcPct val="90000"/>
            </a:lnSpc>
            <a:spcBef>
              <a:spcPct val="0"/>
            </a:spcBef>
            <a:spcAft>
              <a:spcPct val="15000"/>
            </a:spcAft>
            <a:buChar char="•"/>
          </a:pPr>
          <a:r>
            <a:rPr lang="zh-CN" altLang="en-US" sz="2000" kern="1200" dirty="0"/>
            <a:t>理论：</a:t>
          </a:r>
          <a:r>
            <a:rPr lang="zh-CN" sz="2000" kern="1200" dirty="0"/>
            <a:t>图灵</a:t>
          </a:r>
        </a:p>
        <a:p>
          <a:pPr marL="228600" lvl="1" indent="-228600" algn="l" defTabSz="889000">
            <a:lnSpc>
              <a:spcPct val="90000"/>
            </a:lnSpc>
            <a:spcBef>
              <a:spcPct val="0"/>
            </a:spcBef>
            <a:spcAft>
              <a:spcPct val="15000"/>
            </a:spcAft>
            <a:buChar char="•"/>
          </a:pPr>
          <a:r>
            <a:rPr lang="zh-CN" altLang="en-US" sz="2000" kern="1200" dirty="0"/>
            <a:t>电子计算机架构：</a:t>
          </a:r>
          <a:r>
            <a:rPr lang="zh-CN" sz="2000" kern="1200" dirty="0"/>
            <a:t>冯诺依曼</a:t>
          </a:r>
        </a:p>
        <a:p>
          <a:pPr marL="228600" lvl="1" indent="-228600" algn="l" defTabSz="889000">
            <a:lnSpc>
              <a:spcPct val="90000"/>
            </a:lnSpc>
            <a:spcBef>
              <a:spcPct val="0"/>
            </a:spcBef>
            <a:spcAft>
              <a:spcPct val="15000"/>
            </a:spcAft>
            <a:buChar char="•"/>
          </a:pPr>
          <a:r>
            <a:rPr lang="zh-CN" sz="2000" kern="1200" dirty="0"/>
            <a:t>个人</a:t>
          </a:r>
          <a:r>
            <a:rPr lang="en-US" altLang="zh-CN" sz="2000" kern="1200" dirty="0"/>
            <a:t>PC</a:t>
          </a:r>
          <a:r>
            <a:rPr lang="zh-CN" sz="2000" kern="1200" dirty="0"/>
            <a:t>：施乐</a:t>
          </a:r>
        </a:p>
        <a:p>
          <a:pPr marL="228600" lvl="1" indent="-228600" algn="l" defTabSz="889000">
            <a:lnSpc>
              <a:spcPct val="90000"/>
            </a:lnSpc>
            <a:spcBef>
              <a:spcPct val="0"/>
            </a:spcBef>
            <a:spcAft>
              <a:spcPct val="15000"/>
            </a:spcAft>
            <a:buChar char="•"/>
          </a:pPr>
          <a:r>
            <a:rPr lang="zh-CN" sz="2000" kern="1200"/>
            <a:t>互联网：</a:t>
          </a:r>
          <a:r>
            <a:rPr lang="en-US" sz="2000" kern="1200"/>
            <a:t>www</a:t>
          </a:r>
          <a:endParaRPr lang="zh-CN" sz="2000" kern="1200"/>
        </a:p>
        <a:p>
          <a:pPr marL="228600" lvl="1" indent="-228600" algn="l" defTabSz="889000">
            <a:lnSpc>
              <a:spcPct val="90000"/>
            </a:lnSpc>
            <a:spcBef>
              <a:spcPct val="0"/>
            </a:spcBef>
            <a:spcAft>
              <a:spcPct val="15000"/>
            </a:spcAft>
            <a:buChar char="•"/>
          </a:pPr>
          <a:r>
            <a:rPr lang="zh-CN" sz="2000" kern="1200" dirty="0"/>
            <a:t>移动互联网：乔布斯</a:t>
          </a:r>
        </a:p>
      </dsp:txBody>
      <dsp:txXfrm>
        <a:off x="5778750" y="2474766"/>
        <a:ext cx="2803902" cy="2610856"/>
      </dsp:txXfrm>
    </dsp:sp>
    <dsp:sp modelId="{37456C13-75C0-45F2-B7D1-1C4C06E0136E}">
      <dsp:nvSpPr>
        <dsp:cNvPr id="0" name=""/>
        <dsp:cNvSpPr/>
      </dsp:nvSpPr>
      <dsp:spPr>
        <a:xfrm>
          <a:off x="7867933" y="1237342"/>
          <a:ext cx="621406" cy="6214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0168EA-C493-45EF-8A29-D11BF2AF4FEB}">
      <dsp:nvSpPr>
        <dsp:cNvPr id="0" name=""/>
        <dsp:cNvSpPr/>
      </dsp:nvSpPr>
      <dsp:spPr>
        <a:xfrm>
          <a:off x="8178637" y="1548045"/>
          <a:ext cx="1837962" cy="3922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270" tIns="0" rIns="0" bIns="0" numCol="1" spcCol="1270" anchor="t" anchorCtr="0">
          <a:noAutofit/>
        </a:bodyPr>
        <a:lstStyle/>
        <a:p>
          <a:pPr marL="0" lvl="0" indent="0" algn="l" defTabSz="1155700">
            <a:lnSpc>
              <a:spcPct val="90000"/>
            </a:lnSpc>
            <a:spcBef>
              <a:spcPct val="0"/>
            </a:spcBef>
            <a:spcAft>
              <a:spcPct val="35000"/>
            </a:spcAft>
            <a:buNone/>
          </a:pPr>
          <a:r>
            <a:rPr lang="zh-CN" sz="2600" kern="1200"/>
            <a:t>智能革命</a:t>
          </a:r>
        </a:p>
        <a:p>
          <a:pPr marL="228600" lvl="1" indent="-228600" algn="l" defTabSz="889000">
            <a:lnSpc>
              <a:spcPct val="90000"/>
            </a:lnSpc>
            <a:spcBef>
              <a:spcPct val="0"/>
            </a:spcBef>
            <a:spcAft>
              <a:spcPct val="15000"/>
            </a:spcAft>
            <a:buChar char="•"/>
          </a:pPr>
          <a:r>
            <a:rPr lang="zh-CN" sz="2000" kern="1200"/>
            <a:t>深度学习</a:t>
          </a:r>
        </a:p>
        <a:p>
          <a:pPr marL="228600" lvl="1" indent="-228600" algn="l" defTabSz="889000">
            <a:lnSpc>
              <a:spcPct val="90000"/>
            </a:lnSpc>
            <a:spcBef>
              <a:spcPct val="0"/>
            </a:spcBef>
            <a:spcAft>
              <a:spcPct val="15000"/>
            </a:spcAft>
            <a:buChar char="•"/>
          </a:pPr>
          <a:r>
            <a:rPr lang="en-US" sz="2000" kern="1200"/>
            <a:t>ChatGPT</a:t>
          </a:r>
          <a:endParaRPr lang="zh-CN" sz="2000" kern="1200"/>
        </a:p>
      </dsp:txBody>
      <dsp:txXfrm>
        <a:off x="8178637" y="1548045"/>
        <a:ext cx="1837962" cy="3922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7D140-DF9F-4AB2-96F1-92023D96FEAB}">
      <dsp:nvSpPr>
        <dsp:cNvPr id="0" name=""/>
        <dsp:cNvSpPr/>
      </dsp:nvSpPr>
      <dsp:spPr>
        <a:xfrm rot="16200000">
          <a:off x="-1557512" y="1558153"/>
          <a:ext cx="4785043" cy="1668735"/>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099" bIns="0" numCol="1" spcCol="1270" anchor="ctr" anchorCtr="0">
          <a:noAutofit/>
        </a:bodyPr>
        <a:lstStyle/>
        <a:p>
          <a:pPr marL="0" lvl="0" indent="0" algn="ctr" defTabSz="1155700">
            <a:lnSpc>
              <a:spcPct val="90000"/>
            </a:lnSpc>
            <a:spcBef>
              <a:spcPct val="0"/>
            </a:spcBef>
            <a:spcAft>
              <a:spcPct val="35000"/>
            </a:spcAft>
            <a:buNone/>
          </a:pPr>
          <a:r>
            <a:rPr lang="zh-CN" sz="2600" kern="1200" dirty="0"/>
            <a:t>人要深度思考，要开发训练自己的大脑</a:t>
          </a:r>
        </a:p>
      </dsp:txBody>
      <dsp:txXfrm rot="5400000">
        <a:off x="642" y="957008"/>
        <a:ext cx="1668735" cy="2871025"/>
      </dsp:txXfrm>
    </dsp:sp>
    <dsp:sp modelId="{AF950C8E-2060-4327-BEC5-D932DA59BC2E}">
      <dsp:nvSpPr>
        <dsp:cNvPr id="0" name=""/>
        <dsp:cNvSpPr/>
      </dsp:nvSpPr>
      <dsp:spPr>
        <a:xfrm rot="16200000">
          <a:off x="236378" y="1558153"/>
          <a:ext cx="4785043" cy="1668735"/>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099" bIns="0" numCol="1" spcCol="1270" anchor="ctr" anchorCtr="0">
          <a:noAutofit/>
        </a:bodyPr>
        <a:lstStyle/>
        <a:p>
          <a:pPr marL="0" lvl="0" indent="0" algn="ctr" defTabSz="1155700">
            <a:lnSpc>
              <a:spcPct val="90000"/>
            </a:lnSpc>
            <a:spcBef>
              <a:spcPct val="0"/>
            </a:spcBef>
            <a:spcAft>
              <a:spcPct val="35000"/>
            </a:spcAft>
            <a:buNone/>
          </a:pPr>
          <a:r>
            <a:rPr lang="zh-CN" sz="2600" kern="1200"/>
            <a:t>人类不能完全依赖</a:t>
          </a:r>
          <a:r>
            <a:rPr lang="en-US" sz="2600" kern="1200"/>
            <a:t>ChatGPT</a:t>
          </a:r>
          <a:r>
            <a:rPr lang="zh-CN" sz="2600" kern="1200"/>
            <a:t>，知识传承，不能让知识成为黑盒</a:t>
          </a:r>
        </a:p>
      </dsp:txBody>
      <dsp:txXfrm rot="5400000">
        <a:off x="1794532" y="957008"/>
        <a:ext cx="1668735" cy="2871025"/>
      </dsp:txXfrm>
    </dsp:sp>
    <dsp:sp modelId="{05B9C954-97C5-46DC-8950-A1B646D1FDDD}">
      <dsp:nvSpPr>
        <dsp:cNvPr id="0" name=""/>
        <dsp:cNvSpPr/>
      </dsp:nvSpPr>
      <dsp:spPr>
        <a:xfrm rot="16200000">
          <a:off x="2030269" y="1558153"/>
          <a:ext cx="4785043" cy="1668735"/>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6099" bIns="0" numCol="1" spcCol="1270" anchor="ctr" anchorCtr="0">
          <a:noAutofit/>
        </a:bodyPr>
        <a:lstStyle/>
        <a:p>
          <a:pPr marL="0" lvl="0" indent="0" algn="ctr" defTabSz="1155700">
            <a:lnSpc>
              <a:spcPct val="90000"/>
            </a:lnSpc>
            <a:spcBef>
              <a:spcPct val="0"/>
            </a:spcBef>
            <a:spcAft>
              <a:spcPct val="35000"/>
            </a:spcAft>
            <a:buNone/>
          </a:pPr>
          <a:r>
            <a:rPr lang="zh-CN" sz="2600" kern="1200"/>
            <a:t>不能让</a:t>
          </a:r>
          <a:r>
            <a:rPr lang="en-US" sz="2600" kern="1200"/>
            <a:t>AI</a:t>
          </a:r>
          <a:r>
            <a:rPr lang="zh-CN" sz="2600" kern="1200"/>
            <a:t>自我进化 </a:t>
          </a:r>
        </a:p>
      </dsp:txBody>
      <dsp:txXfrm rot="5400000">
        <a:off x="3588423" y="957008"/>
        <a:ext cx="1668735" cy="2871025"/>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53114-21D8-4436-BE03-389F0E867F72}" type="datetimeFigureOut">
              <a:rPr lang="zh-CN" altLang="en-US" smtClean="0"/>
              <a:t>2023-12-04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577031-0676-4445-93E7-2163DB215B91}" type="slidenum">
              <a:rPr lang="zh-CN" altLang="en-US" smtClean="0"/>
              <a:t>‹#›</a:t>
            </a:fld>
            <a:endParaRPr lang="zh-CN" altLang="en-US"/>
          </a:p>
        </p:txBody>
      </p:sp>
    </p:spTree>
    <p:extLst>
      <p:ext uri="{BB962C8B-B14F-4D97-AF65-F5344CB8AC3E}">
        <p14:creationId xmlns:p14="http://schemas.microsoft.com/office/powerpoint/2010/main" val="2648854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577031-0676-4445-93E7-2163DB215B91}" type="slidenum">
              <a:rPr lang="zh-CN" altLang="en-US" smtClean="0"/>
              <a:t>2</a:t>
            </a:fld>
            <a:endParaRPr lang="zh-CN" altLang="en-US"/>
          </a:p>
        </p:txBody>
      </p:sp>
    </p:spTree>
    <p:extLst>
      <p:ext uri="{BB962C8B-B14F-4D97-AF65-F5344CB8AC3E}">
        <p14:creationId xmlns:p14="http://schemas.microsoft.com/office/powerpoint/2010/main" val="18651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为什么还要代码？  </a:t>
            </a:r>
            <a:r>
              <a:rPr lang="en-US" altLang="zh-CN" dirty="0"/>
              <a:t>ChatGPT</a:t>
            </a:r>
            <a:r>
              <a:rPr lang="zh-CN" altLang="en-US" dirty="0"/>
              <a:t>还不是万能的，主要是知识性的辅助， 很多逻辑分析，数据分析还需要人来通过代码精确定义。</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16</a:t>
            </a:fld>
            <a:endParaRPr lang="zh-CN" altLang="en-US"/>
          </a:p>
        </p:txBody>
      </p:sp>
    </p:spTree>
    <p:extLst>
      <p:ext uri="{BB962C8B-B14F-4D97-AF65-F5344CB8AC3E}">
        <p14:creationId xmlns:p14="http://schemas.microsoft.com/office/powerpoint/2010/main" val="557301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更像人一样聊天，可以陪你唠几个小时</a:t>
            </a:r>
            <a:endParaRPr lang="en-US" altLang="zh-CN" dirty="0"/>
          </a:p>
          <a:p>
            <a:r>
              <a:rPr lang="en-US" altLang="zh-CN" dirty="0"/>
              <a:t>Ios </a:t>
            </a:r>
            <a:r>
              <a:rPr lang="zh-CN" altLang="en-US" dirty="0"/>
              <a:t>语音</a:t>
            </a:r>
            <a:endParaRPr lang="en-US" altLang="zh-CN" dirty="0"/>
          </a:p>
          <a:p>
            <a:r>
              <a:rPr lang="zh-CN" altLang="en-US" dirty="0"/>
              <a:t>未来语音直接交互， 还可以选择音色</a:t>
            </a:r>
            <a:endParaRPr lang="en-US" altLang="zh-CN" dirty="0"/>
          </a:p>
          <a:p>
            <a:r>
              <a:rPr lang="zh-CN" altLang="en-US" dirty="0"/>
              <a:t>精神陪伴</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17</a:t>
            </a:fld>
            <a:endParaRPr lang="zh-CN" altLang="en-US"/>
          </a:p>
        </p:txBody>
      </p:sp>
    </p:spTree>
    <p:extLst>
      <p:ext uri="{BB962C8B-B14F-4D97-AF65-F5344CB8AC3E}">
        <p14:creationId xmlns:p14="http://schemas.microsoft.com/office/powerpoint/2010/main" val="2800175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看起来有逻辑理解能力</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19</a:t>
            </a:fld>
            <a:endParaRPr lang="zh-CN" altLang="en-US"/>
          </a:p>
        </p:txBody>
      </p:sp>
    </p:spTree>
    <p:extLst>
      <p:ext uri="{BB962C8B-B14F-4D97-AF65-F5344CB8AC3E}">
        <p14:creationId xmlns:p14="http://schemas.microsoft.com/office/powerpoint/2010/main" val="3298814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Sam </a:t>
            </a:r>
            <a:r>
              <a:rPr lang="zh-CN" altLang="en-US" dirty="0"/>
              <a:t>美国国会听诊会：最重要的一点提出</a:t>
            </a:r>
            <a:r>
              <a:rPr lang="en-US" altLang="zh-CN" dirty="0"/>
              <a:t>AI</a:t>
            </a:r>
            <a:r>
              <a:rPr lang="zh-CN" altLang="en-US" dirty="0"/>
              <a:t>监管</a:t>
            </a:r>
            <a:endParaRPr lang="en-US" altLang="zh-CN" dirty="0"/>
          </a:p>
          <a:p>
            <a:r>
              <a:rPr lang="zh-CN" altLang="en-US" dirty="0"/>
              <a:t>能力越大、责任越大</a:t>
            </a:r>
            <a:endParaRPr lang="en-US" altLang="zh-CN" dirty="0"/>
          </a:p>
          <a:p>
            <a:r>
              <a:rPr lang="zh-CN" altLang="en-US" dirty="0"/>
              <a:t>搜索本来就会信息过滤</a:t>
            </a:r>
            <a:endParaRPr lang="en-US" altLang="zh-CN" dirty="0"/>
          </a:p>
          <a:p>
            <a:r>
              <a:rPr lang="zh-CN" altLang="en-US" dirty="0"/>
              <a:t>但是大模型无法过滤，已经编码到模型</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20</a:t>
            </a:fld>
            <a:endParaRPr lang="zh-CN" altLang="en-US"/>
          </a:p>
        </p:txBody>
      </p:sp>
    </p:spTree>
    <p:extLst>
      <p:ext uri="{BB962C8B-B14F-4D97-AF65-F5344CB8AC3E}">
        <p14:creationId xmlns:p14="http://schemas.microsoft.com/office/powerpoint/2010/main" val="106522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4403C"/>
                </a:solidFill>
                <a:effectLst/>
                <a:latin typeface="ui-sans-serif"/>
              </a:rPr>
              <a:t>ChatGPT</a:t>
            </a:r>
            <a:r>
              <a:rPr lang="zh-CN" altLang="en-US" b="0" i="0" dirty="0">
                <a:solidFill>
                  <a:srgbClr val="44403C"/>
                </a:solidFill>
                <a:effectLst/>
                <a:latin typeface="ui-sans-serif"/>
              </a:rPr>
              <a:t>作为一个人工智能语言模型，具有强大的知识储备和处理能力。这意味着在许多工作和生活场景中，你都可以向它请教问题或寻求帮助。无论是科学、技术、艺术还是生活琐事，</a:t>
            </a:r>
            <a:r>
              <a:rPr lang="en-US" altLang="zh-CN" b="0" i="0" dirty="0">
                <a:solidFill>
                  <a:srgbClr val="44403C"/>
                </a:solidFill>
                <a:effectLst/>
                <a:latin typeface="ui-sans-serif"/>
              </a:rPr>
              <a:t>ChatGPT</a:t>
            </a:r>
            <a:r>
              <a:rPr lang="zh-CN" altLang="en-US" b="0" i="0" dirty="0">
                <a:solidFill>
                  <a:srgbClr val="44403C"/>
                </a:solidFill>
                <a:effectLst/>
                <a:latin typeface="ui-sans-serif"/>
              </a:rPr>
              <a:t>都有可能提供有用的建议和答案。</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4577031-0676-4445-93E7-2163DB215B91}" type="slidenum">
              <a:rPr lang="zh-CN" altLang="en-US" smtClean="0"/>
              <a:t>21</a:t>
            </a:fld>
            <a:endParaRPr lang="zh-CN" altLang="en-US"/>
          </a:p>
        </p:txBody>
      </p:sp>
    </p:spTree>
    <p:extLst>
      <p:ext uri="{BB962C8B-B14F-4D97-AF65-F5344CB8AC3E}">
        <p14:creationId xmlns:p14="http://schemas.microsoft.com/office/powerpoint/2010/main" val="4193700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https://finance.eastmoney.com/news/1355,202304192696208530.html</a:t>
            </a:r>
          </a:p>
          <a:p>
            <a:r>
              <a:rPr lang="zh-CN" altLang="en-US" dirty="0"/>
              <a:t>阐述下关键的科技革命</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24</a:t>
            </a:fld>
            <a:endParaRPr lang="zh-CN" altLang="en-US"/>
          </a:p>
        </p:txBody>
      </p:sp>
    </p:spTree>
    <p:extLst>
      <p:ext uri="{BB962C8B-B14F-4D97-AF65-F5344CB8AC3E}">
        <p14:creationId xmlns:p14="http://schemas.microsoft.com/office/powerpoint/2010/main" val="2644100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标志性的事件背后的故事</a:t>
            </a:r>
            <a:endParaRPr lang="en-US" altLang="zh-CN" dirty="0"/>
          </a:p>
          <a:p>
            <a:r>
              <a:rPr lang="zh-CN" altLang="en-US" dirty="0"/>
              <a:t>技术</a:t>
            </a:r>
            <a:r>
              <a:rPr lang="en-US" altLang="zh-CN" dirty="0"/>
              <a:t>+</a:t>
            </a:r>
            <a:r>
              <a:rPr lang="zh-CN" altLang="en-US" dirty="0"/>
              <a:t>资本</a:t>
            </a:r>
            <a:endParaRPr lang="en-US" altLang="zh-CN" dirty="0"/>
          </a:p>
          <a:p>
            <a:r>
              <a:rPr lang="zh-CN" altLang="en-US" dirty="0"/>
              <a:t>然后针对智能革命展开讲</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25</a:t>
            </a:fld>
            <a:endParaRPr lang="zh-CN" altLang="en-US"/>
          </a:p>
        </p:txBody>
      </p:sp>
    </p:spTree>
    <p:extLst>
      <p:ext uri="{BB962C8B-B14F-4D97-AF65-F5344CB8AC3E}">
        <p14:creationId xmlns:p14="http://schemas.microsoft.com/office/powerpoint/2010/main" val="4111714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054BD01-440D-4521-8A67-3599433FF8C7}" type="slidenum">
              <a:rPr lang="en-US" altLang="zh-CN" smtClean="0">
                <a:latin typeface="Calibri" panose="020F0502020204030204" pitchFamily="34" charset="0"/>
              </a:rPr>
              <a:pPr/>
              <a:t>26</a:t>
            </a:fld>
            <a:endParaRPr lang="en-US" altLang="zh-CN">
              <a:latin typeface="Calibri" panose="020F0502020204030204" pitchFamily="34" charset="0"/>
            </a:endParaRPr>
          </a:p>
        </p:txBody>
      </p:sp>
      <p:sp>
        <p:nvSpPr>
          <p:cNvPr id="26626" name="Rectangle 2"/>
          <p:cNvSpPr>
            <a:spLocks noGrp="1" noRot="1" noChangeAspect="1" noChangeArrowheads="1" noTextEdit="1"/>
          </p:cNvSpPr>
          <p:nvPr>
            <p:ph type="sldImg" idx="4294967295"/>
          </p:nvPr>
        </p:nvSpPr>
        <p:spPr>
          <a:ln/>
        </p:spPr>
      </p:sp>
      <p:sp>
        <p:nvSpPr>
          <p:cNvPr id="26627" name="Rectangle 3"/>
          <p:cNvSpPr>
            <a:spLocks noGrp="1" noChangeArrowheads="1"/>
          </p:cNvSpPr>
          <p:nvPr>
            <p:ph type="body" idx="4294967295"/>
          </p:nvPr>
        </p:nvSpPr>
        <p:spPr>
          <a:ln/>
          <a:extLs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r>
              <a:rPr lang="zh-CN" altLang="en-US">
                <a:latin typeface="Arial" panose="020B0604020202020204" pitchFamily="34" charset="0"/>
              </a:rPr>
              <a:t>灰鹦鹉</a:t>
            </a:r>
          </a:p>
          <a:p>
            <a:pPr eaLnBrk="1" hangingPunct="1"/>
            <a:r>
              <a:rPr lang="zh-CN" altLang="en-US">
                <a:latin typeface="Arial" panose="020B0604020202020204" pitchFamily="34" charset="0"/>
              </a:rPr>
              <a:t>猩猩</a:t>
            </a:r>
          </a:p>
          <a:p>
            <a:pPr eaLnBrk="1" hangingPunct="1"/>
            <a:r>
              <a:rPr lang="zh-CN" altLang="en-US">
                <a:latin typeface="Arial" panose="020B0604020202020204" pitchFamily="34" charset="0"/>
              </a:rPr>
              <a:t>人脑</a:t>
            </a:r>
          </a:p>
        </p:txBody>
      </p:sp>
    </p:spTree>
    <p:extLst>
      <p:ext uri="{BB962C8B-B14F-4D97-AF65-F5344CB8AC3E}">
        <p14:creationId xmlns:p14="http://schemas.microsoft.com/office/powerpoint/2010/main" val="2977725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Imagenet</a:t>
            </a:r>
            <a:r>
              <a:rPr lang="zh-CN" altLang="en-US" dirty="0"/>
              <a:t>的故事</a:t>
            </a:r>
            <a:endParaRPr lang="en-US" altLang="zh-CN" dirty="0"/>
          </a:p>
          <a:p>
            <a:r>
              <a:rPr lang="zh-CN" altLang="en-US" dirty="0"/>
              <a:t>多公司竞标的故事</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31</a:t>
            </a:fld>
            <a:endParaRPr lang="zh-CN" altLang="en-US"/>
          </a:p>
        </p:txBody>
      </p:sp>
    </p:spTree>
    <p:extLst>
      <p:ext uri="{BB962C8B-B14F-4D97-AF65-F5344CB8AC3E}">
        <p14:creationId xmlns:p14="http://schemas.microsoft.com/office/powerpoint/2010/main" val="174280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宋体" charset="-122"/>
                <a:cs typeface="+mn-cs"/>
              </a:rPr>
              <a:t>作为我们普通人来讲，了解定义并不重要，知道和我们现在密切相关，或者对我们未来有较大影响的智能搜索引擎、智能助理、机器翻译、机器写作、机器视觉、自动驾驶、机器人等技术均属于人工智能范畴</a:t>
            </a:r>
            <a:endParaRPr lang="zh-CN" altLang="en-US" dirty="0"/>
          </a:p>
        </p:txBody>
      </p:sp>
    </p:spTree>
    <p:extLst>
      <p:ext uri="{BB962C8B-B14F-4D97-AF65-F5344CB8AC3E}">
        <p14:creationId xmlns:p14="http://schemas.microsoft.com/office/powerpoint/2010/main" val="126298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传统的聊天机器人： 微软小冰、小度、</a:t>
            </a:r>
            <a:r>
              <a:rPr lang="en-US" altLang="zh-CN" dirty="0" err="1"/>
              <a:t>alexa</a:t>
            </a:r>
            <a:r>
              <a:rPr lang="zh-CN" altLang="en-US" dirty="0"/>
              <a:t>、</a:t>
            </a:r>
            <a:r>
              <a:rPr lang="en-US" altLang="zh-CN" dirty="0" err="1"/>
              <a:t>siri</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440334D7-7EAE-412D-97C2-DF2BF061B4A6}" type="slidenum">
              <a:rPr lang="zh-CN" altLang="en-US" smtClean="0"/>
              <a:t>5</a:t>
            </a:fld>
            <a:endParaRPr lang="zh-CN" altLang="en-US"/>
          </a:p>
        </p:txBody>
      </p:sp>
    </p:spTree>
    <p:extLst>
      <p:ext uri="{BB962C8B-B14F-4D97-AF65-F5344CB8AC3E}">
        <p14:creationId xmlns:p14="http://schemas.microsoft.com/office/powerpoint/2010/main" val="3679163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宋体" charset="-122"/>
                <a:cs typeface="+mn-cs"/>
              </a:rPr>
              <a:t>作为我们普通人来讲，了解定义并不重要，知道和我们现在密切相关，或者对我们未来有较大影响的智能搜索引擎、智能助理、机器翻译、机器写作、机器视觉、自动驾驶、机器人等技术均属于人工智能范畴</a:t>
            </a:r>
            <a:endParaRPr lang="zh-CN" altLang="en-US" dirty="0"/>
          </a:p>
        </p:txBody>
      </p:sp>
    </p:spTree>
    <p:extLst>
      <p:ext uri="{BB962C8B-B14F-4D97-AF65-F5344CB8AC3E}">
        <p14:creationId xmlns:p14="http://schemas.microsoft.com/office/powerpoint/2010/main" val="2923901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22222"/>
                </a:solidFill>
                <a:effectLst/>
                <a:latin typeface="arial" panose="020B0604020202020204" pitchFamily="34" charset="0"/>
              </a:rPr>
              <a:t>2015</a:t>
            </a:r>
            <a:r>
              <a:rPr lang="zh-CN" altLang="en-US" b="0" i="0" dirty="0">
                <a:solidFill>
                  <a:srgbClr val="222222"/>
                </a:solidFill>
                <a:effectLst/>
                <a:latin typeface="arial" panose="020B0604020202020204" pitchFamily="34" charset="0"/>
              </a:rPr>
              <a:t>年</a:t>
            </a:r>
            <a:r>
              <a:rPr lang="en-US" altLang="zh-CN" b="0" i="0" dirty="0">
                <a:solidFill>
                  <a:srgbClr val="222222"/>
                </a:solidFill>
                <a:effectLst/>
                <a:latin typeface="arial" panose="020B0604020202020204" pitchFamily="34" charset="0"/>
              </a:rPr>
              <a:t>12</a:t>
            </a:r>
            <a:r>
              <a:rPr lang="zh-CN" altLang="en-US" b="0" i="0" dirty="0">
                <a:solidFill>
                  <a:srgbClr val="222222"/>
                </a:solidFill>
                <a:effectLst/>
                <a:latin typeface="arial" panose="020B0604020202020204" pitchFamily="34" charset="0"/>
              </a:rPr>
              <a:t>月</a:t>
            </a:r>
          </a:p>
          <a:p>
            <a:pPr algn="l"/>
            <a:r>
              <a:rPr lang="en-US" altLang="zh-CN" b="0" i="0" dirty="0">
                <a:solidFill>
                  <a:srgbClr val="222222"/>
                </a:solidFill>
                <a:effectLst/>
                <a:latin typeface="arial" panose="020B0604020202020204" pitchFamily="34" charset="0"/>
              </a:rPr>
              <a:t>Sam Altman</a:t>
            </a:r>
            <a:r>
              <a:rPr lang="zh-CN" altLang="en-US" b="0" i="0" dirty="0">
                <a:solidFill>
                  <a:srgbClr val="222222"/>
                </a:solidFill>
                <a:effectLst/>
                <a:latin typeface="arial" panose="020B0604020202020204" pitchFamily="34" charset="0"/>
              </a:rPr>
              <a:t>和埃隆</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马斯克等六人，亚马逊</a:t>
            </a:r>
            <a:r>
              <a:rPr lang="en-US" altLang="zh-CN" b="0" i="0" dirty="0">
                <a:solidFill>
                  <a:srgbClr val="222222"/>
                </a:solidFill>
                <a:effectLst/>
                <a:latin typeface="arial" panose="020B0604020202020204" pitchFamily="34" charset="0"/>
              </a:rPr>
              <a:t>AWS</a:t>
            </a:r>
            <a:r>
              <a:rPr lang="zh-CN" altLang="en-US" b="0" i="0" dirty="0">
                <a:solidFill>
                  <a:srgbClr val="222222"/>
                </a:solidFill>
                <a:effectLst/>
                <a:latin typeface="arial" panose="020B0604020202020204" pitchFamily="34" charset="0"/>
              </a:rPr>
              <a:t>，</a:t>
            </a:r>
            <a:r>
              <a:rPr lang="en-US" altLang="zh-CN" b="0" i="0" dirty="0">
                <a:solidFill>
                  <a:srgbClr val="222222"/>
                </a:solidFill>
                <a:effectLst/>
                <a:latin typeface="arial" panose="020B0604020202020204" pitchFamily="34" charset="0"/>
              </a:rPr>
              <a:t>Infosys</a:t>
            </a:r>
            <a:r>
              <a:rPr lang="zh-CN" altLang="en-US" b="0" i="0" dirty="0">
                <a:solidFill>
                  <a:srgbClr val="222222"/>
                </a:solidFill>
                <a:effectLst/>
                <a:latin typeface="arial" panose="020B0604020202020204" pitchFamily="34" charset="0"/>
              </a:rPr>
              <a:t>，以及</a:t>
            </a:r>
            <a:r>
              <a:rPr lang="en-US" altLang="zh-CN" b="0" i="0" dirty="0">
                <a:solidFill>
                  <a:srgbClr val="222222"/>
                </a:solidFill>
                <a:effectLst/>
                <a:latin typeface="arial" panose="020B0604020202020204" pitchFamily="34" charset="0"/>
              </a:rPr>
              <a:t>YC Research</a:t>
            </a:r>
            <a:r>
              <a:rPr lang="zh-CN" altLang="en-US" b="0" i="0" dirty="0">
                <a:solidFill>
                  <a:srgbClr val="222222"/>
                </a:solidFill>
                <a:effectLst/>
                <a:latin typeface="arial" panose="020B0604020202020204" pitchFamily="34" charset="0"/>
              </a:rPr>
              <a:t>共同宣告</a:t>
            </a:r>
            <a:r>
              <a:rPr lang="en-US" altLang="zh-CN" b="0" i="0" dirty="0">
                <a:solidFill>
                  <a:srgbClr val="222222"/>
                </a:solidFill>
                <a:effectLst/>
                <a:latin typeface="arial" panose="020B0604020202020204" pitchFamily="34" charset="0"/>
              </a:rPr>
              <a:t>OpenAI</a:t>
            </a:r>
            <a:r>
              <a:rPr lang="zh-CN" altLang="en-US" b="0" i="0" dirty="0">
                <a:solidFill>
                  <a:srgbClr val="222222"/>
                </a:solidFill>
                <a:effectLst/>
                <a:latin typeface="arial" panose="020B0604020202020204" pitchFamily="34" charset="0"/>
              </a:rPr>
              <a:t>成立，并注资</a:t>
            </a:r>
            <a:r>
              <a:rPr lang="en-US" altLang="zh-CN" b="0" i="0" dirty="0">
                <a:solidFill>
                  <a:srgbClr val="222222"/>
                </a:solidFill>
                <a:effectLst/>
                <a:latin typeface="arial" panose="020B0604020202020204" pitchFamily="34" charset="0"/>
              </a:rPr>
              <a:t>10</a:t>
            </a:r>
            <a:r>
              <a:rPr lang="zh-CN" altLang="en-US" b="0" i="0" dirty="0">
                <a:solidFill>
                  <a:srgbClr val="222222"/>
                </a:solidFill>
                <a:effectLst/>
                <a:latin typeface="arial" panose="020B0604020202020204" pitchFamily="34" charset="0"/>
              </a:rPr>
              <a:t>亿美元。</a:t>
            </a:r>
          </a:p>
          <a:p>
            <a:pPr algn="l"/>
            <a:r>
              <a:rPr lang="en-US" altLang="zh-CN" b="0" i="0" dirty="0">
                <a:solidFill>
                  <a:srgbClr val="222222"/>
                </a:solidFill>
                <a:effectLst/>
                <a:latin typeface="arial" panose="020B0604020202020204" pitchFamily="34" charset="0"/>
              </a:rPr>
              <a:t>2016</a:t>
            </a:r>
            <a:r>
              <a:rPr lang="zh-CN" altLang="en-US" b="0" i="0" dirty="0">
                <a:solidFill>
                  <a:srgbClr val="222222"/>
                </a:solidFill>
                <a:effectLst/>
                <a:latin typeface="arial" panose="020B0604020202020204" pitchFamily="34" charset="0"/>
              </a:rPr>
              <a:t>年</a:t>
            </a:r>
            <a:r>
              <a:rPr lang="en-US" altLang="zh-CN" b="0" i="0" dirty="0">
                <a:solidFill>
                  <a:srgbClr val="222222"/>
                </a:solidFill>
                <a:effectLst/>
                <a:latin typeface="arial" panose="020B0604020202020204" pitchFamily="34" charset="0"/>
              </a:rPr>
              <a:t>9</a:t>
            </a:r>
            <a:r>
              <a:rPr lang="zh-CN" altLang="en-US" b="0" i="0" dirty="0">
                <a:solidFill>
                  <a:srgbClr val="222222"/>
                </a:solidFill>
                <a:effectLst/>
                <a:latin typeface="arial" panose="020B0604020202020204" pitchFamily="34" charset="0"/>
              </a:rPr>
              <a:t>月</a:t>
            </a:r>
          </a:p>
          <a:p>
            <a:pPr algn="l"/>
            <a:r>
              <a:rPr lang="zh-CN" altLang="en-US" b="0" i="0" dirty="0">
                <a:solidFill>
                  <a:srgbClr val="222222"/>
                </a:solidFill>
                <a:effectLst/>
                <a:latin typeface="arial" panose="020B0604020202020204" pitchFamily="34" charset="0"/>
              </a:rPr>
              <a:t>本次访谈。</a:t>
            </a:r>
            <a:r>
              <a:rPr lang="en-US" altLang="zh-CN" b="0" i="0" dirty="0">
                <a:solidFill>
                  <a:srgbClr val="222222"/>
                </a:solidFill>
                <a:effectLst/>
                <a:latin typeface="arial" panose="020B0604020202020204" pitchFamily="34" charset="0"/>
              </a:rPr>
              <a:t>Sam Altman</a:t>
            </a:r>
            <a:r>
              <a:rPr lang="zh-CN" altLang="en-US" b="0" i="0" dirty="0">
                <a:solidFill>
                  <a:srgbClr val="222222"/>
                </a:solidFill>
                <a:effectLst/>
                <a:latin typeface="arial" panose="020B0604020202020204" pitchFamily="34" charset="0"/>
              </a:rPr>
              <a:t>时任创投公司</a:t>
            </a:r>
            <a:r>
              <a:rPr lang="en-US" altLang="zh-CN" b="0" i="0" dirty="0">
                <a:solidFill>
                  <a:srgbClr val="222222"/>
                </a:solidFill>
                <a:effectLst/>
                <a:latin typeface="arial" panose="020B0604020202020204" pitchFamily="34" charset="0"/>
              </a:rPr>
              <a:t>Y Combinator</a:t>
            </a:r>
            <a:r>
              <a:rPr lang="zh-CN" altLang="en-US" b="0" i="0" dirty="0">
                <a:solidFill>
                  <a:srgbClr val="222222"/>
                </a:solidFill>
                <a:effectLst/>
                <a:latin typeface="arial" panose="020B0604020202020204" pitchFamily="34" charset="0"/>
              </a:rPr>
              <a:t>的总裁。特斯拉</a:t>
            </a:r>
            <a:r>
              <a:rPr lang="en-US" altLang="zh-CN" b="0" i="0" dirty="0">
                <a:solidFill>
                  <a:srgbClr val="222222"/>
                </a:solidFill>
                <a:effectLst/>
                <a:latin typeface="arial" panose="020B0604020202020204" pitchFamily="34" charset="0"/>
              </a:rPr>
              <a:t>4</a:t>
            </a:r>
            <a:r>
              <a:rPr lang="zh-CN" altLang="en-US" b="0" i="0" dirty="0">
                <a:solidFill>
                  <a:srgbClr val="222222"/>
                </a:solidFill>
                <a:effectLst/>
                <a:latin typeface="arial" panose="020B0604020202020204" pitchFamily="34" charset="0"/>
              </a:rPr>
              <a:t>月刚发布</a:t>
            </a:r>
            <a:r>
              <a:rPr lang="en-US" altLang="zh-CN" b="0" i="0" dirty="0">
                <a:solidFill>
                  <a:srgbClr val="222222"/>
                </a:solidFill>
                <a:effectLst/>
                <a:latin typeface="arial" panose="020B0604020202020204" pitchFamily="34" charset="0"/>
              </a:rPr>
              <a:t>Model 3</a:t>
            </a:r>
            <a:r>
              <a:rPr lang="zh-CN" altLang="en-US" b="0" i="0" dirty="0">
                <a:solidFill>
                  <a:srgbClr val="222222"/>
                </a:solidFill>
                <a:effectLst/>
                <a:latin typeface="arial" panose="020B0604020202020204" pitchFamily="34" charset="0"/>
              </a:rPr>
              <a:t>新车型，正在搭建自动产线，老马即将深陷“产能地狱”。</a:t>
            </a:r>
          </a:p>
          <a:p>
            <a:pPr algn="l"/>
            <a:r>
              <a:rPr lang="en-US" altLang="zh-CN" b="0" i="0" dirty="0">
                <a:solidFill>
                  <a:srgbClr val="222222"/>
                </a:solidFill>
                <a:effectLst/>
                <a:latin typeface="arial" panose="020B0604020202020204" pitchFamily="34" charset="0"/>
              </a:rPr>
              <a:t>2018</a:t>
            </a:r>
            <a:r>
              <a:rPr lang="zh-CN" altLang="en-US" b="0" i="0" dirty="0">
                <a:solidFill>
                  <a:srgbClr val="222222"/>
                </a:solidFill>
                <a:effectLst/>
                <a:latin typeface="arial" panose="020B0604020202020204" pitchFamily="34" charset="0"/>
              </a:rPr>
              <a:t>年</a:t>
            </a:r>
          </a:p>
          <a:p>
            <a:pPr algn="l"/>
            <a:r>
              <a:rPr lang="zh-CN" altLang="en-US" b="0" i="0" dirty="0">
                <a:solidFill>
                  <a:srgbClr val="222222"/>
                </a:solidFill>
                <a:effectLst/>
                <a:latin typeface="arial" panose="020B0604020202020204" pitchFamily="34" charset="0"/>
              </a:rPr>
              <a:t>马斯克退出</a:t>
            </a:r>
            <a:r>
              <a:rPr lang="en-US" altLang="zh-CN" b="0" i="0" dirty="0">
                <a:solidFill>
                  <a:srgbClr val="222222"/>
                </a:solidFill>
                <a:effectLst/>
                <a:latin typeface="arial" panose="020B0604020202020204" pitchFamily="34" charset="0"/>
              </a:rPr>
              <a:t>OpenAI</a:t>
            </a:r>
            <a:r>
              <a:rPr lang="zh-CN" altLang="en-US" b="0" i="0" dirty="0">
                <a:solidFill>
                  <a:srgbClr val="222222"/>
                </a:solidFill>
                <a:effectLst/>
                <a:latin typeface="arial" panose="020B0604020202020204" pitchFamily="34" charset="0"/>
              </a:rPr>
              <a:t>董事会席位，声称因他同时担任特斯拉</a:t>
            </a:r>
            <a:r>
              <a:rPr lang="en-US" altLang="zh-CN" b="0" i="0" dirty="0">
                <a:solidFill>
                  <a:srgbClr val="222222"/>
                </a:solidFill>
                <a:effectLst/>
                <a:latin typeface="arial" panose="020B0604020202020204" pitchFamily="34" charset="0"/>
              </a:rPr>
              <a:t>CEO</a:t>
            </a:r>
            <a:r>
              <a:rPr lang="zh-CN" altLang="en-US" b="0" i="0" dirty="0">
                <a:solidFill>
                  <a:srgbClr val="222222"/>
                </a:solidFill>
                <a:effectLst/>
                <a:latin typeface="arial" panose="020B0604020202020204" pitchFamily="34" charset="0"/>
              </a:rPr>
              <a:t>，开发基于人工智能的自动驾驶技术，而可能有“潜在的利益冲突”。</a:t>
            </a:r>
          </a:p>
          <a:p>
            <a:pPr algn="l"/>
            <a:r>
              <a:rPr lang="en-US" altLang="zh-CN" b="0" i="0" dirty="0">
                <a:solidFill>
                  <a:srgbClr val="222222"/>
                </a:solidFill>
                <a:effectLst/>
                <a:latin typeface="arial" panose="020B0604020202020204" pitchFamily="34" charset="0"/>
              </a:rPr>
              <a:t>2019</a:t>
            </a:r>
            <a:r>
              <a:rPr lang="zh-CN" altLang="en-US" b="0" i="0" dirty="0">
                <a:solidFill>
                  <a:srgbClr val="222222"/>
                </a:solidFill>
                <a:effectLst/>
                <a:latin typeface="arial" panose="020B0604020202020204" pitchFamily="34" charset="0"/>
              </a:rPr>
              <a:t>年</a:t>
            </a:r>
          </a:p>
          <a:p>
            <a:pPr algn="l"/>
            <a:r>
              <a:rPr lang="en-US" altLang="zh-CN" b="0" i="0" dirty="0">
                <a:solidFill>
                  <a:srgbClr val="222222"/>
                </a:solidFill>
                <a:effectLst/>
                <a:latin typeface="arial" panose="020B0604020202020204" pitchFamily="34" charset="0"/>
              </a:rPr>
              <a:t>OpenAI</a:t>
            </a:r>
            <a:r>
              <a:rPr lang="zh-CN" altLang="en-US" b="0" i="0" dirty="0">
                <a:solidFill>
                  <a:srgbClr val="222222"/>
                </a:solidFill>
                <a:effectLst/>
                <a:latin typeface="arial" panose="020B0604020202020204" pitchFamily="34" charset="0"/>
              </a:rPr>
              <a:t>从非营利组织转变为“有限盈利”的营利组织。</a:t>
            </a:r>
          </a:p>
          <a:p>
            <a:pPr algn="l"/>
            <a:r>
              <a:rPr lang="en-US" altLang="zh-CN" b="0" i="0" dirty="0">
                <a:solidFill>
                  <a:srgbClr val="222222"/>
                </a:solidFill>
                <a:effectLst/>
                <a:latin typeface="arial" panose="020B0604020202020204" pitchFamily="34" charset="0"/>
              </a:rPr>
              <a:t>2020/2021/2022</a:t>
            </a:r>
            <a:r>
              <a:rPr lang="zh-CN" altLang="en-US" b="0" i="0" dirty="0">
                <a:solidFill>
                  <a:srgbClr val="222222"/>
                </a:solidFill>
                <a:effectLst/>
                <a:latin typeface="arial" panose="020B0604020202020204" pitchFamily="34" charset="0"/>
              </a:rPr>
              <a:t>年</a:t>
            </a:r>
          </a:p>
          <a:p>
            <a:pPr algn="l"/>
            <a:r>
              <a:rPr lang="en-US" altLang="zh-CN" b="0" i="0" dirty="0">
                <a:solidFill>
                  <a:srgbClr val="222222"/>
                </a:solidFill>
                <a:effectLst/>
                <a:latin typeface="arial" panose="020B0604020202020204" pitchFamily="34" charset="0"/>
              </a:rPr>
              <a:t>OpenAI</a:t>
            </a:r>
            <a:r>
              <a:rPr lang="zh-CN" altLang="en-US" b="0" i="0" dirty="0">
                <a:solidFill>
                  <a:srgbClr val="222222"/>
                </a:solidFill>
                <a:effectLst/>
                <a:latin typeface="arial" panose="020B0604020202020204" pitchFamily="34" charset="0"/>
              </a:rPr>
              <a:t>相继推出</a:t>
            </a:r>
            <a:r>
              <a:rPr lang="en-US" altLang="zh-CN" b="0" i="0" dirty="0">
                <a:solidFill>
                  <a:srgbClr val="222222"/>
                </a:solidFill>
                <a:effectLst/>
                <a:latin typeface="arial" panose="020B0604020202020204" pitchFamily="34" charset="0"/>
              </a:rPr>
              <a:t>GPT-3</a:t>
            </a:r>
            <a:r>
              <a:rPr lang="zh-CN" altLang="en-US" b="0" i="0" dirty="0">
                <a:solidFill>
                  <a:srgbClr val="222222"/>
                </a:solidFill>
                <a:effectLst/>
                <a:latin typeface="arial" panose="020B0604020202020204" pitchFamily="34" charset="0"/>
              </a:rPr>
              <a:t>模型，</a:t>
            </a:r>
            <a:r>
              <a:rPr lang="en-US" altLang="zh-CN" b="0" i="0" dirty="0">
                <a:solidFill>
                  <a:srgbClr val="222222"/>
                </a:solidFill>
                <a:effectLst/>
                <a:latin typeface="arial" panose="020B0604020202020204" pitchFamily="34" charset="0"/>
              </a:rPr>
              <a:t>DALL-E</a:t>
            </a:r>
            <a:r>
              <a:rPr lang="zh-CN" altLang="en-US" b="0" i="0" dirty="0">
                <a:solidFill>
                  <a:srgbClr val="222222"/>
                </a:solidFill>
                <a:effectLst/>
                <a:latin typeface="arial" panose="020B0604020202020204" pitchFamily="34" charset="0"/>
              </a:rPr>
              <a:t>（通过文本生成图片），</a:t>
            </a:r>
            <a:r>
              <a:rPr lang="en-US" altLang="zh-CN" b="0" i="0" dirty="0">
                <a:solidFill>
                  <a:srgbClr val="222222"/>
                </a:solidFill>
                <a:effectLst/>
                <a:latin typeface="arial" panose="020B0604020202020204" pitchFamily="34" charset="0"/>
              </a:rPr>
              <a:t>ChatGPT</a:t>
            </a:r>
            <a:r>
              <a:rPr lang="zh-CN" altLang="en-US" b="0" i="0" dirty="0">
                <a:solidFill>
                  <a:srgbClr val="222222"/>
                </a:solidFill>
                <a:effectLst/>
                <a:latin typeface="arial" panose="020B0604020202020204" pitchFamily="34" charset="0"/>
              </a:rPr>
              <a:t>等产品。</a:t>
            </a:r>
            <a:endParaRPr lang="en-US" altLang="zh-CN" b="0" i="0" dirty="0">
              <a:solidFill>
                <a:srgbClr val="222222"/>
              </a:solidFill>
              <a:effectLst/>
              <a:latin typeface="arial" panose="020B0604020202020204" pitchFamily="34" charset="0"/>
            </a:endParaRPr>
          </a:p>
          <a:p>
            <a:pPr algn="l"/>
            <a:endParaRPr lang="en-US" altLang="zh-CN" b="0" i="0" dirty="0">
              <a:solidFill>
                <a:srgbClr val="222222"/>
              </a:solidFill>
              <a:effectLst/>
              <a:latin typeface="arial" panose="020B0604020202020204" pitchFamily="34" charset="0"/>
            </a:endParaRPr>
          </a:p>
          <a:p>
            <a:pPr algn="l"/>
            <a:r>
              <a:rPr lang="en-US" altLang="zh-CN" b="0" i="0" dirty="0">
                <a:solidFill>
                  <a:srgbClr val="222222"/>
                </a:solidFill>
                <a:effectLst/>
                <a:latin typeface="arial" panose="020B0604020202020204" pitchFamily="34" charset="0"/>
              </a:rPr>
              <a:t>https://baijiahao.baidu.com/s?id=1758493810834823152&amp;wfr=spider&amp;for=pc </a:t>
            </a:r>
            <a:r>
              <a:rPr lang="zh-CN" altLang="en-US" b="0" i="0" dirty="0">
                <a:solidFill>
                  <a:srgbClr val="222222"/>
                </a:solidFill>
                <a:effectLst/>
                <a:latin typeface="arial" panose="020B0604020202020204" pitchFamily="34" charset="0"/>
              </a:rPr>
              <a:t>访谈</a:t>
            </a:r>
          </a:p>
          <a:p>
            <a:endParaRPr lang="zh-CN" altLang="en-US" dirty="0"/>
          </a:p>
        </p:txBody>
      </p:sp>
      <p:sp>
        <p:nvSpPr>
          <p:cNvPr id="4" name="灯片编号占位符 3"/>
          <p:cNvSpPr>
            <a:spLocks noGrp="1"/>
          </p:cNvSpPr>
          <p:nvPr>
            <p:ph type="sldNum" sz="quarter" idx="5"/>
          </p:nvPr>
        </p:nvSpPr>
        <p:spPr/>
        <p:txBody>
          <a:bodyPr/>
          <a:lstStyle/>
          <a:p>
            <a:fld id="{24577031-0676-4445-93E7-2163DB215B91}" type="slidenum">
              <a:rPr lang="zh-CN" altLang="en-US" smtClean="0"/>
              <a:t>43</a:t>
            </a:fld>
            <a:endParaRPr lang="zh-CN" altLang="en-US"/>
          </a:p>
        </p:txBody>
      </p:sp>
    </p:spTree>
    <p:extLst>
      <p:ext uri="{BB962C8B-B14F-4D97-AF65-F5344CB8AC3E}">
        <p14:creationId xmlns:p14="http://schemas.microsoft.com/office/powerpoint/2010/main" val="744814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模型无处不在，领域知识</a:t>
            </a:r>
            <a:r>
              <a:rPr lang="en-US" altLang="zh-CN" dirty="0"/>
              <a:t>-》</a:t>
            </a:r>
            <a:r>
              <a:rPr lang="zh-CN" altLang="en-US" dirty="0"/>
              <a:t>模型</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67</a:t>
            </a:fld>
            <a:endParaRPr lang="zh-CN" altLang="en-US"/>
          </a:p>
        </p:txBody>
      </p:sp>
    </p:spTree>
    <p:extLst>
      <p:ext uri="{BB962C8B-B14F-4D97-AF65-F5344CB8AC3E}">
        <p14:creationId xmlns:p14="http://schemas.microsoft.com/office/powerpoint/2010/main" val="3881583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普通的算法工程师 失业</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75</a:t>
            </a:fld>
            <a:endParaRPr lang="zh-CN" altLang="en-US"/>
          </a:p>
        </p:txBody>
      </p:sp>
    </p:spTree>
    <p:extLst>
      <p:ext uri="{BB962C8B-B14F-4D97-AF65-F5344CB8AC3E}">
        <p14:creationId xmlns:p14="http://schemas.microsoft.com/office/powerpoint/2010/main" val="893030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看网页</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84</a:t>
            </a:fld>
            <a:endParaRPr lang="zh-CN" altLang="en-US"/>
          </a:p>
        </p:txBody>
      </p:sp>
    </p:spTree>
    <p:extLst>
      <p:ext uri="{BB962C8B-B14F-4D97-AF65-F5344CB8AC3E}">
        <p14:creationId xmlns:p14="http://schemas.microsoft.com/office/powerpoint/2010/main" val="790762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更像人的聊天</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6</a:t>
            </a:fld>
            <a:endParaRPr lang="zh-CN" altLang="en-US"/>
          </a:p>
        </p:txBody>
      </p:sp>
    </p:spTree>
    <p:extLst>
      <p:ext uri="{BB962C8B-B14F-4D97-AF65-F5344CB8AC3E}">
        <p14:creationId xmlns:p14="http://schemas.microsoft.com/office/powerpoint/2010/main" val="675302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同学创业公司的案例</a:t>
            </a:r>
            <a:endParaRPr lang="en-US" altLang="zh-CN" dirty="0"/>
          </a:p>
          <a:p>
            <a:r>
              <a:rPr lang="zh-CN" altLang="en-US" dirty="0"/>
              <a:t>交互方式</a:t>
            </a:r>
            <a:r>
              <a:rPr lang="en-US" altLang="zh-CN" dirty="0"/>
              <a:t>-》</a:t>
            </a:r>
            <a:r>
              <a:rPr lang="en-US" altLang="zh-CN" dirty="0" err="1"/>
              <a:t>toC</a:t>
            </a:r>
            <a:r>
              <a:rPr lang="zh-CN" altLang="en-US" dirty="0"/>
              <a:t>的应用</a:t>
            </a:r>
            <a:r>
              <a:rPr lang="en-US" altLang="zh-CN" dirty="0"/>
              <a:t>-》</a:t>
            </a:r>
            <a:r>
              <a:rPr lang="zh-CN" altLang="en-US" dirty="0"/>
              <a:t>全民用户</a:t>
            </a:r>
            <a:r>
              <a:rPr lang="en-US" altLang="zh-CN" dirty="0"/>
              <a:t>-》</a:t>
            </a:r>
            <a:r>
              <a:rPr lang="zh-CN" altLang="en-US" dirty="0"/>
              <a:t>小学生到自媒体</a:t>
            </a:r>
            <a:endParaRPr lang="en-US" altLang="zh-CN" dirty="0"/>
          </a:p>
          <a:p>
            <a:r>
              <a:rPr lang="zh-CN" altLang="en-US" dirty="0"/>
              <a:t>传统的</a:t>
            </a:r>
            <a:r>
              <a:rPr lang="en-US" altLang="zh-CN" dirty="0"/>
              <a:t>AI</a:t>
            </a:r>
            <a:r>
              <a:rPr lang="zh-CN" altLang="en-US" dirty="0"/>
              <a:t>是科研工具，是</a:t>
            </a:r>
            <a:r>
              <a:rPr lang="en-US" altLang="zh-CN" dirty="0"/>
              <a:t>APP</a:t>
            </a:r>
            <a:r>
              <a:rPr lang="zh-CN" altLang="en-US" dirty="0"/>
              <a:t>背后的算法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4577031-0676-4445-93E7-2163DB215B91}" type="slidenum">
              <a:rPr lang="zh-CN" altLang="en-US" smtClean="0"/>
              <a:t>7</a:t>
            </a:fld>
            <a:endParaRPr lang="zh-CN" altLang="en-US"/>
          </a:p>
        </p:txBody>
      </p:sp>
    </p:spTree>
    <p:extLst>
      <p:ext uri="{BB962C8B-B14F-4D97-AF65-F5344CB8AC3E}">
        <p14:creationId xmlns:p14="http://schemas.microsoft.com/office/powerpoint/2010/main" val="172707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GPT</a:t>
            </a:r>
            <a:r>
              <a:rPr lang="zh-CN" altLang="en-US" dirty="0"/>
              <a:t>是其背后的核心技术</a:t>
            </a:r>
            <a:endParaRPr lang="en-US" altLang="zh-CN" dirty="0"/>
          </a:p>
          <a:p>
            <a:r>
              <a:rPr lang="zh-CN" altLang="en-US" dirty="0"/>
              <a:t>记住这个关键时刻</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8</a:t>
            </a:fld>
            <a:endParaRPr lang="zh-CN" altLang="en-US"/>
          </a:p>
        </p:txBody>
      </p:sp>
    </p:spTree>
    <p:extLst>
      <p:ext uri="{BB962C8B-B14F-4D97-AF65-F5344CB8AC3E}">
        <p14:creationId xmlns:p14="http://schemas.microsoft.com/office/powerpoint/2010/main" val="2114165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生产力的提升，快速在企业应用   </a:t>
            </a:r>
            <a:endParaRPr lang="en-US" altLang="zh-CN" dirty="0"/>
          </a:p>
          <a:p>
            <a:r>
              <a:rPr lang="zh-CN" altLang="en-US" dirty="0"/>
              <a:t>其他大模型技术，比如</a:t>
            </a:r>
            <a:r>
              <a:rPr lang="en-US" altLang="zh-CN" dirty="0" err="1"/>
              <a:t>midjourney</a:t>
            </a:r>
            <a:r>
              <a:rPr lang="en-US" altLang="zh-CN" dirty="0"/>
              <a:t>  </a:t>
            </a:r>
            <a:r>
              <a:rPr lang="zh-CN" altLang="en-US" dirty="0"/>
              <a:t>游戏设计等领域</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11</a:t>
            </a:fld>
            <a:endParaRPr lang="zh-CN" altLang="en-US"/>
          </a:p>
        </p:txBody>
      </p:sp>
    </p:spTree>
    <p:extLst>
      <p:ext uri="{BB962C8B-B14F-4D97-AF65-F5344CB8AC3E}">
        <p14:creationId xmlns:p14="http://schemas.microsoft.com/office/powerpoint/2010/main" val="1013854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替代搜索引擎，实现了一问一答的理想模式</a:t>
            </a:r>
            <a:endParaRPr lang="en-US" altLang="zh-CN" dirty="0"/>
          </a:p>
          <a:p>
            <a:r>
              <a:rPr lang="zh-CN" altLang="en-US" dirty="0"/>
              <a:t>对</a:t>
            </a:r>
            <a:r>
              <a:rPr lang="en-US" altLang="zh-CN" dirty="0"/>
              <a:t>google</a:t>
            </a:r>
            <a:r>
              <a:rPr lang="zh-CN" altLang="en-US" dirty="0"/>
              <a:t>的威胁</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12</a:t>
            </a:fld>
            <a:endParaRPr lang="zh-CN" altLang="en-US"/>
          </a:p>
        </p:txBody>
      </p:sp>
    </p:spTree>
    <p:extLst>
      <p:ext uri="{BB962C8B-B14F-4D97-AF65-F5344CB8AC3E}">
        <p14:creationId xmlns:p14="http://schemas.microsoft.com/office/powerpoint/2010/main" val="1713898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辅助成长，你的全领域个人导师</a:t>
            </a:r>
          </a:p>
        </p:txBody>
      </p:sp>
      <p:sp>
        <p:nvSpPr>
          <p:cNvPr id="4" name="灯片编号占位符 3"/>
          <p:cNvSpPr>
            <a:spLocks noGrp="1"/>
          </p:cNvSpPr>
          <p:nvPr>
            <p:ph type="sldNum" sz="quarter" idx="5"/>
          </p:nvPr>
        </p:nvSpPr>
        <p:spPr/>
        <p:txBody>
          <a:bodyPr/>
          <a:lstStyle/>
          <a:p>
            <a:fld id="{24577031-0676-4445-93E7-2163DB215B91}" type="slidenum">
              <a:rPr lang="zh-CN" altLang="en-US" smtClean="0"/>
              <a:t>13</a:t>
            </a:fld>
            <a:endParaRPr lang="zh-CN" altLang="en-US"/>
          </a:p>
        </p:txBody>
      </p:sp>
    </p:spTree>
    <p:extLst>
      <p:ext uri="{BB962C8B-B14F-4D97-AF65-F5344CB8AC3E}">
        <p14:creationId xmlns:p14="http://schemas.microsoft.com/office/powerpoint/2010/main" val="51090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Söhne"/>
              </a:rPr>
              <a:t>你是一个成语接龙的高手，你接下来我和玩这个游戏，你先开始。我们的交流过程只说成语不说别的多余的话。当我说：停止， 游戏结束，你和我说再见。</a:t>
            </a:r>
          </a:p>
          <a:p>
            <a:br>
              <a:rPr lang="zh-CN" altLang="en-US" b="0" i="0" dirty="0">
                <a:effectLst/>
                <a:latin typeface="Söhne"/>
              </a:rPr>
            </a:br>
            <a:endParaRPr lang="zh-CN" altLang="en-US" dirty="0"/>
          </a:p>
        </p:txBody>
      </p:sp>
      <p:sp>
        <p:nvSpPr>
          <p:cNvPr id="4" name="灯片编号占位符 3"/>
          <p:cNvSpPr>
            <a:spLocks noGrp="1"/>
          </p:cNvSpPr>
          <p:nvPr>
            <p:ph type="sldNum" sz="quarter" idx="5"/>
          </p:nvPr>
        </p:nvSpPr>
        <p:spPr/>
        <p:txBody>
          <a:bodyPr/>
          <a:lstStyle/>
          <a:p>
            <a:fld id="{24577031-0676-4445-93E7-2163DB215B91}" type="slidenum">
              <a:rPr lang="zh-CN" altLang="en-US" smtClean="0"/>
              <a:t>15</a:t>
            </a:fld>
            <a:endParaRPr lang="zh-CN" altLang="en-US"/>
          </a:p>
        </p:txBody>
      </p:sp>
    </p:spTree>
    <p:extLst>
      <p:ext uri="{BB962C8B-B14F-4D97-AF65-F5344CB8AC3E}">
        <p14:creationId xmlns:p14="http://schemas.microsoft.com/office/powerpoint/2010/main" val="6479265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22"/>
          <p:cNvPicPr>
            <a:picLocks noChangeAspect="1"/>
          </p:cNvPicPr>
          <p:nvPr/>
        </p:nvPicPr>
        <p:blipFill>
          <a:blip r:embed="rId2"/>
          <a:srcRect/>
          <a:stretch>
            <a:fillRect/>
          </a:stretch>
        </p:blipFill>
        <p:spPr>
          <a:xfrm>
            <a:off x="0" y="-9832"/>
            <a:ext cx="12192000" cy="6858000"/>
          </a:xfrm>
          <a:prstGeom prst="rect">
            <a:avLst/>
          </a:prstGeom>
          <a:noFill/>
          <a:ln w="9525">
            <a:noFill/>
            <a:miter/>
          </a:ln>
        </p:spPr>
      </p:pic>
      <p:sp>
        <p:nvSpPr>
          <p:cNvPr id="9" name="矩形 16"/>
          <p:cNvSpPr/>
          <p:nvPr/>
        </p:nvSpPr>
        <p:spPr>
          <a:xfrm>
            <a:off x="0" y="2055813"/>
            <a:ext cx="12192000" cy="2543175"/>
          </a:xfrm>
          <a:prstGeom prst="rect">
            <a:avLst/>
          </a:prstGeom>
          <a:solidFill>
            <a:srgbClr val="E74E3E"/>
          </a:solidFill>
          <a:ln w="12700">
            <a:noFill/>
            <a:miter/>
          </a:ln>
        </p:spPr>
        <p:txBody>
          <a:bodyPr anchor="ctr"/>
          <a:lstStyle/>
          <a:p>
            <a:pPr lvl="0" algn="ctr" eaLnBrk="1" hangingPunct="1"/>
            <a:endParaRPr lang="zh-CN" altLang="zh-CN" dirty="0">
              <a:solidFill>
                <a:srgbClr val="FFFFFF"/>
              </a:solidFill>
              <a:latin typeface="宋体" pitchFamily="2" charset="-122"/>
              <a:ea typeface="幼圆" pitchFamily="49" charset="-122"/>
              <a:sym typeface="宋体" pitchFamily="2" charset="-122"/>
            </a:endParaRPr>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2847E14-D46C-44E1-A12F-7ADF18B1981D}" type="datetimeFigureOut">
              <a:rPr lang="zh-CN" altLang="en-US" smtClean="0"/>
              <a:t>2023-12-04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4733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847E14-D46C-44E1-A12F-7ADF18B1981D}" type="datetimeFigureOut">
              <a:rPr lang="zh-CN" altLang="en-US" smtClean="0"/>
              <a:t>2023-12-04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307617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2847E14-D46C-44E1-A12F-7ADF18B1981D}" type="datetimeFigureOut">
              <a:rPr lang="zh-CN" altLang="en-US" smtClean="0"/>
              <a:t>2023-12-04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486302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2847E14-D46C-44E1-A12F-7ADF18B1981D}" type="datetimeFigureOut">
              <a:rPr lang="zh-CN" altLang="en-US" smtClean="0"/>
              <a:t>2023-12-04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2419815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2847E14-D46C-44E1-A12F-7ADF18B1981D}" type="datetimeFigureOut">
              <a:rPr lang="zh-CN" altLang="en-US" smtClean="0"/>
              <a:t>2023-12-04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1315155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2847E14-D46C-44E1-A12F-7ADF18B1981D}" type="datetimeFigureOut">
              <a:rPr lang="zh-CN" altLang="en-US" smtClean="0"/>
              <a:t>2023-12-04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186549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838200" y="1391920"/>
            <a:ext cx="10515600" cy="478504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2847E14-D46C-44E1-A12F-7ADF18B1981D}" type="datetimeFigureOut">
              <a:rPr lang="zh-CN" altLang="en-US" smtClean="0"/>
              <a:t>2023-12-04</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700845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2847E14-D46C-44E1-A12F-7ADF18B1981D}" type="datetimeFigureOut">
              <a:rPr lang="zh-CN" altLang="en-US" smtClean="0"/>
              <a:t>2023-12-04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2573280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2847E14-D46C-44E1-A12F-7ADF18B1981D}" type="datetimeFigureOut">
              <a:rPr lang="zh-CN" altLang="en-US" smtClean="0"/>
              <a:t>2023-12-04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258021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2847E14-D46C-44E1-A12F-7ADF18B1981D}" type="datetimeFigureOut">
              <a:rPr lang="zh-CN" altLang="en-US" smtClean="0"/>
              <a:t>2023-12-04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376122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2847E14-D46C-44E1-A12F-7ADF18B1981D}" type="datetimeFigureOut">
              <a:rPr lang="zh-CN" altLang="en-US" smtClean="0"/>
              <a:t>2023-12-04</a:t>
            </a:fld>
            <a:endParaRPr lang="zh-CN" altLang="en-US"/>
          </a:p>
        </p:txBody>
      </p:sp>
      <p:sp>
        <p:nvSpPr>
          <p:cNvPr id="4" name="页脚占位符 3"/>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801403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847E14-D46C-44E1-A12F-7ADF18B1981D}" type="datetimeFigureOut">
              <a:rPr lang="zh-CN" altLang="en-US" smtClean="0"/>
              <a:t>2023-12-04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967456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847E14-D46C-44E1-A12F-7ADF18B1981D}" type="datetimeFigureOut">
              <a:rPr lang="zh-CN" altLang="en-US" smtClean="0"/>
              <a:t>2023-12-04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574927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Drag picture to placeholder or click icon to add</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847E14-D46C-44E1-A12F-7ADF18B1981D}" type="datetimeFigureOut">
              <a:rPr lang="zh-CN" altLang="en-US" smtClean="0"/>
              <a:t>2023-12-04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F6A3EF-B959-4280-B849-2F1CEFCD9870}" type="slidenum">
              <a:rPr lang="zh-CN" altLang="en-US" smtClean="0"/>
              <a:t>‹#›</a:t>
            </a:fld>
            <a:endParaRPr lang="zh-CN" altLang="en-US"/>
          </a:p>
        </p:txBody>
      </p:sp>
    </p:spTree>
    <p:extLst>
      <p:ext uri="{BB962C8B-B14F-4D97-AF65-F5344CB8AC3E}">
        <p14:creationId xmlns:p14="http://schemas.microsoft.com/office/powerpoint/2010/main" val="2027414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16"/>
          <p:cNvSpPr/>
          <p:nvPr/>
        </p:nvSpPr>
        <p:spPr>
          <a:xfrm>
            <a:off x="0" y="-7937"/>
            <a:ext cx="12192000" cy="1071562"/>
          </a:xfrm>
          <a:prstGeom prst="rect">
            <a:avLst/>
          </a:prstGeom>
          <a:solidFill>
            <a:srgbClr val="E74E3E"/>
          </a:solidFill>
          <a:ln w="12700">
            <a:noFill/>
            <a:miter/>
          </a:ln>
        </p:spPr>
        <p:txBody>
          <a:bodyPr anchor="ctr"/>
          <a:lstStyle/>
          <a:p>
            <a:pPr lvl="0" algn="ctr" eaLnBrk="1" hangingPunct="1"/>
            <a:endParaRPr lang="zh-CN" altLang="zh-CN" dirty="0">
              <a:solidFill>
                <a:srgbClr val="FFFFFF"/>
              </a:solidFill>
              <a:latin typeface="宋体" pitchFamily="2" charset="-122"/>
              <a:ea typeface="幼圆" pitchFamily="49" charset="-122"/>
              <a:sym typeface="宋体" pitchFamily="2" charset="-122"/>
            </a:endParaRPr>
          </a:p>
        </p:txBody>
      </p:sp>
      <p:sp>
        <p:nvSpPr>
          <p:cNvPr id="2" name="标题占位符 1"/>
          <p:cNvSpPr>
            <a:spLocks noGrp="1"/>
          </p:cNvSpPr>
          <p:nvPr>
            <p:ph type="title"/>
          </p:nvPr>
        </p:nvSpPr>
        <p:spPr>
          <a:xfrm>
            <a:off x="838200" y="88900"/>
            <a:ext cx="10515600" cy="87788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847E14-D46C-44E1-A12F-7ADF18B1981D}" type="datetimeFigureOut">
              <a:rPr lang="zh-CN" altLang="en-US" smtClean="0"/>
              <a:t>2023-12-04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F6A3EF-B959-4280-B849-2F1CEFCD9870}" type="slidenum">
              <a:rPr lang="zh-CN" altLang="en-US" smtClean="0"/>
              <a:t>‹#›</a:t>
            </a:fld>
            <a:endParaRPr lang="zh-CN" altLang="en-US"/>
          </a:p>
        </p:txBody>
      </p:sp>
      <p:pic>
        <p:nvPicPr>
          <p:cNvPr id="8" name="图片 7" descr="62482960331158582">
            <a:extLst>
              <a:ext uri="{FF2B5EF4-FFF2-40B4-BE49-F238E27FC236}">
                <a16:creationId xmlns:a16="http://schemas.microsoft.com/office/drawing/2014/main" id="{0A64CFE5-8DB6-417D-72F1-C8B3D4AC0851}"/>
              </a:ext>
            </a:extLst>
          </p:cNvPr>
          <p:cNvPicPr>
            <a:picLocks noChangeAspect="1"/>
          </p:cNvPicPr>
          <p:nvPr userDrawn="1"/>
        </p:nvPicPr>
        <p:blipFill>
          <a:blip r:embed="rId16"/>
          <a:srcRect/>
          <a:stretch>
            <a:fillRect/>
          </a:stretch>
        </p:blipFill>
        <p:spPr>
          <a:xfrm>
            <a:off x="10692160" y="6424135"/>
            <a:ext cx="1323280" cy="365125"/>
          </a:xfrm>
          <a:prstGeom prst="rect">
            <a:avLst/>
          </a:prstGeom>
        </p:spPr>
      </p:pic>
    </p:spTree>
    <p:extLst>
      <p:ext uri="{BB962C8B-B14F-4D97-AF65-F5344CB8AC3E}">
        <p14:creationId xmlns:p14="http://schemas.microsoft.com/office/powerpoint/2010/main" val="374006810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www.gov.cn/zhengce/zhengceku/202307/content_6891752.htm"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miracleplus.feishu.cn/file/TGKRbW4yrosqmixCtprcUlAynzg"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2.gif"/><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2.xml"/><Relationship Id="rId5" Type="http://schemas.openxmlformats.org/officeDocument/2006/relationships/image" Target="../media/image50.gif"/><Relationship Id="rId4" Type="http://schemas.openxmlformats.org/officeDocument/2006/relationships/image" Target="../media/image49.gif"/></Relationships>
</file>

<file path=ppt/slides/_rels/slide3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2.gif"/></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mp.weixin.qq.com/s/mpD2-lKgZrnUvjvZPgH8Yg"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together.ai/"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D5FEA-67F6-BD51-B263-4799EF3B8A55}"/>
              </a:ext>
            </a:extLst>
          </p:cNvPr>
          <p:cNvSpPr>
            <a:spLocks noGrp="1"/>
          </p:cNvSpPr>
          <p:nvPr>
            <p:ph type="title"/>
          </p:nvPr>
        </p:nvSpPr>
        <p:spPr/>
        <p:txBody>
          <a:bodyPr>
            <a:normAutofit/>
          </a:bodyPr>
          <a:lstStyle/>
          <a:p>
            <a:r>
              <a:rPr lang="en-US" altLang="zh-CN" dirty="0"/>
              <a:t>《ChatGPT</a:t>
            </a:r>
            <a:r>
              <a:rPr lang="zh-CN" altLang="en-US" dirty="0"/>
              <a:t>大语言模型技术及应用</a:t>
            </a:r>
            <a:r>
              <a:rPr lang="en-US" altLang="zh-CN" dirty="0"/>
              <a:t>》</a:t>
            </a:r>
            <a:r>
              <a:rPr lang="zh-CN" altLang="en-US" dirty="0"/>
              <a:t>课程安排</a:t>
            </a:r>
          </a:p>
        </p:txBody>
      </p:sp>
      <p:sp>
        <p:nvSpPr>
          <p:cNvPr id="3" name="内容占位符 2">
            <a:extLst>
              <a:ext uri="{FF2B5EF4-FFF2-40B4-BE49-F238E27FC236}">
                <a16:creationId xmlns:a16="http://schemas.microsoft.com/office/drawing/2014/main" id="{B256DE67-21DF-20FD-CB53-9ED3BDE830A0}"/>
              </a:ext>
            </a:extLst>
          </p:cNvPr>
          <p:cNvSpPr>
            <a:spLocks noGrp="1"/>
          </p:cNvSpPr>
          <p:nvPr>
            <p:ph idx="1"/>
          </p:nvPr>
        </p:nvSpPr>
        <p:spPr/>
        <p:txBody>
          <a:bodyPr>
            <a:normAutofit/>
          </a:bodyPr>
          <a:lstStyle/>
          <a:p>
            <a:pPr indent="304800" algn="just">
              <a:lnSpc>
                <a:spcPct val="150000"/>
              </a:lnSpc>
            </a:pPr>
            <a:r>
              <a:rPr lang="zh-CN" altLang="en-US" sz="2000" kern="100" dirty="0">
                <a:effectLst/>
                <a:latin typeface="Times New Roman" panose="02020603050405020304" pitchFamily="18" charset="0"/>
                <a:ea typeface="宋体" panose="02010600030101010101" pitchFamily="2" charset="-122"/>
              </a:rPr>
              <a:t>第一天 </a:t>
            </a:r>
            <a:r>
              <a:rPr lang="en-US" altLang="zh-CN" sz="2000" kern="100" dirty="0">
                <a:effectLst/>
                <a:latin typeface="Times New Roman" panose="02020603050405020304" pitchFamily="18" charset="0"/>
                <a:ea typeface="宋体" panose="02010600030101010101" pitchFamily="2" charset="-122"/>
              </a:rPr>
              <a:t>ChatGPT</a:t>
            </a:r>
            <a:r>
              <a:rPr lang="zh-CN" altLang="en-US" sz="2000" kern="100" dirty="0">
                <a:latin typeface="Times New Roman" panose="02020603050405020304" pitchFamily="18" charset="0"/>
                <a:ea typeface="宋体" panose="02010600030101010101" pitchFamily="2" charset="-122"/>
              </a:rPr>
              <a:t>及</a:t>
            </a:r>
            <a:r>
              <a:rPr lang="zh-CN" altLang="en-US" sz="2000" kern="100" dirty="0">
                <a:effectLst/>
                <a:latin typeface="Times New Roman" panose="02020603050405020304" pitchFamily="18" charset="0"/>
                <a:ea typeface="宋体" panose="02010600030101010101" pitchFamily="2" charset="-122"/>
              </a:rPr>
              <a:t>大语言模型概述与技术原理</a:t>
            </a:r>
          </a:p>
          <a:p>
            <a:pPr indent="304800" algn="just">
              <a:lnSpc>
                <a:spcPct val="150000"/>
              </a:lnSpc>
            </a:pPr>
            <a:r>
              <a:rPr lang="zh-CN" altLang="en-US" sz="2000" kern="100" dirty="0">
                <a:effectLst/>
                <a:latin typeface="Times New Roman" panose="02020603050405020304" pitchFamily="18" charset="0"/>
                <a:ea typeface="宋体" panose="02010600030101010101" pitchFamily="2" charset="-122"/>
              </a:rPr>
              <a:t>第二天 </a:t>
            </a:r>
            <a:r>
              <a:rPr lang="en-US" altLang="zh-CN" sz="2000" kern="100" dirty="0">
                <a:effectLst/>
                <a:latin typeface="Times New Roman" panose="02020603050405020304" pitchFamily="18" charset="0"/>
                <a:ea typeface="宋体" panose="02010600030101010101" pitchFamily="2" charset="-122"/>
              </a:rPr>
              <a:t>ChatGPT</a:t>
            </a:r>
            <a:r>
              <a:rPr lang="zh-CN" altLang="en-US" sz="2000" kern="100" dirty="0">
                <a:effectLst/>
                <a:latin typeface="Times New Roman" panose="02020603050405020304" pitchFamily="18" charset="0"/>
                <a:ea typeface="宋体" panose="02010600030101010101" pitchFamily="2" charset="-122"/>
              </a:rPr>
              <a:t>通用使用指南：提示语工程</a:t>
            </a:r>
          </a:p>
          <a:p>
            <a:pPr indent="304800" algn="just">
              <a:lnSpc>
                <a:spcPct val="150000"/>
              </a:lnSpc>
            </a:pPr>
            <a:r>
              <a:rPr lang="zh-CN" altLang="en-US" sz="2000" kern="100" dirty="0">
                <a:effectLst/>
                <a:latin typeface="Times New Roman" panose="02020603050405020304" pitchFamily="18" charset="0"/>
                <a:ea typeface="宋体" panose="02010600030101010101" pitchFamily="2" charset="-122"/>
              </a:rPr>
              <a:t>第三天 </a:t>
            </a:r>
            <a:r>
              <a:rPr lang="en-US" altLang="zh-CN" sz="2000" kern="100" dirty="0">
                <a:effectLst/>
                <a:latin typeface="Times New Roman" panose="02020603050405020304" pitchFamily="18" charset="0"/>
                <a:ea typeface="宋体" panose="02010600030101010101" pitchFamily="2" charset="-122"/>
              </a:rPr>
              <a:t>ChatGPT</a:t>
            </a:r>
            <a:r>
              <a:rPr lang="zh-CN" altLang="en-US" sz="2000" kern="100" dirty="0">
                <a:effectLst/>
                <a:latin typeface="Times New Roman" panose="02020603050405020304" pitchFamily="18" charset="0"/>
                <a:ea typeface="宋体" panose="02010600030101010101" pitchFamily="2" charset="-122"/>
              </a:rPr>
              <a:t>在科研、教学和办公的应用</a:t>
            </a:r>
          </a:p>
          <a:p>
            <a:pPr indent="304800" algn="just">
              <a:lnSpc>
                <a:spcPct val="150000"/>
              </a:lnSpc>
            </a:pPr>
            <a:r>
              <a:rPr lang="zh-CN" altLang="en-US" sz="2000" kern="100" dirty="0">
                <a:effectLst/>
                <a:latin typeface="Times New Roman" panose="02020603050405020304" pitchFamily="18" charset="0"/>
                <a:ea typeface="宋体" panose="02010600030101010101" pitchFamily="2" charset="-122"/>
              </a:rPr>
              <a:t>第四天 </a:t>
            </a:r>
            <a:r>
              <a:rPr lang="en-US" altLang="zh-CN" sz="2000" kern="100" dirty="0">
                <a:effectLst/>
                <a:latin typeface="Times New Roman" panose="02020603050405020304" pitchFamily="18" charset="0"/>
                <a:ea typeface="宋体" panose="02010600030101010101" pitchFamily="2" charset="-122"/>
              </a:rPr>
              <a:t>ChatGPT</a:t>
            </a:r>
            <a:r>
              <a:rPr lang="zh-CN" altLang="en-US" sz="2000" kern="100" dirty="0">
                <a:effectLst/>
                <a:latin typeface="Times New Roman" panose="02020603050405020304" pitchFamily="18" charset="0"/>
                <a:ea typeface="宋体" panose="02010600030101010101" pitchFamily="2" charset="-122"/>
              </a:rPr>
              <a:t>在代码编程、科研绘图的应用</a:t>
            </a:r>
          </a:p>
          <a:p>
            <a:pPr indent="304800" algn="just">
              <a:lnSpc>
                <a:spcPct val="150000"/>
              </a:lnSpc>
            </a:pPr>
            <a:r>
              <a:rPr lang="zh-CN" altLang="en-US" sz="2000" kern="100" dirty="0">
                <a:effectLst/>
                <a:latin typeface="Times New Roman" panose="02020603050405020304" pitchFamily="18" charset="0"/>
                <a:ea typeface="宋体" panose="02010600030101010101" pitchFamily="2" charset="-122"/>
              </a:rPr>
              <a:t>第五天 </a:t>
            </a:r>
            <a:r>
              <a:rPr lang="en-US" altLang="zh-CN" sz="2000" kern="100" dirty="0">
                <a:effectLst/>
                <a:latin typeface="Times New Roman" panose="02020603050405020304" pitchFamily="18" charset="0"/>
                <a:ea typeface="宋体" panose="02010600030101010101" pitchFamily="2" charset="-122"/>
              </a:rPr>
              <a:t>ChatGPT</a:t>
            </a:r>
            <a:r>
              <a:rPr lang="zh-CN" altLang="en-US" sz="2000" kern="100" dirty="0">
                <a:effectLst/>
                <a:latin typeface="Times New Roman" panose="02020603050405020304" pitchFamily="18" charset="0"/>
                <a:ea typeface="宋体" panose="02010600030101010101" pitchFamily="2" charset="-122"/>
              </a:rPr>
              <a:t>在智能数据分析的应用</a:t>
            </a:r>
          </a:p>
          <a:p>
            <a:pPr indent="304800" algn="just">
              <a:lnSpc>
                <a:spcPct val="150000"/>
              </a:lnSpc>
            </a:pPr>
            <a:r>
              <a:rPr lang="zh-CN" altLang="en-US" sz="2000" kern="100" dirty="0">
                <a:effectLst/>
                <a:latin typeface="Times New Roman" panose="02020603050405020304" pitchFamily="18" charset="0"/>
                <a:ea typeface="宋体" panose="02010600030101010101" pitchFamily="2" charset="-122"/>
              </a:rPr>
              <a:t>第六天 国内大模型与开源大模型技术与应用</a:t>
            </a:r>
          </a:p>
          <a:p>
            <a:pPr indent="304800" algn="just">
              <a:lnSpc>
                <a:spcPct val="150000"/>
              </a:lnSpc>
            </a:pPr>
            <a:r>
              <a:rPr lang="zh-CN" altLang="en-US" sz="2000" kern="100" dirty="0">
                <a:effectLst/>
                <a:latin typeface="Times New Roman" panose="02020603050405020304" pitchFamily="18" charset="0"/>
                <a:ea typeface="宋体" panose="02010600030101010101" pitchFamily="2" charset="-122"/>
              </a:rPr>
              <a:t>第七天 </a:t>
            </a:r>
            <a:r>
              <a:rPr lang="en-US" altLang="zh-CN" sz="2000" kern="100" dirty="0">
                <a:effectLst/>
                <a:latin typeface="Times New Roman" panose="02020603050405020304" pitchFamily="18" charset="0"/>
                <a:ea typeface="宋体" panose="02010600030101010101" pitchFamily="2" charset="-122"/>
              </a:rPr>
              <a:t>ChatGPT API</a:t>
            </a:r>
            <a:r>
              <a:rPr lang="zh-CN" altLang="en-US" sz="2000" kern="100" dirty="0">
                <a:effectLst/>
                <a:latin typeface="Times New Roman" panose="02020603050405020304" pitchFamily="18" charset="0"/>
                <a:ea typeface="宋体" panose="02010600030101010101" pitchFamily="2" charset="-122"/>
              </a:rPr>
              <a:t>编程调用与高级应用开发</a:t>
            </a:r>
          </a:p>
          <a:p>
            <a:endParaRPr lang="zh-CN" altLang="en-US" sz="3200" dirty="0"/>
          </a:p>
        </p:txBody>
      </p:sp>
      <p:sp>
        <p:nvSpPr>
          <p:cNvPr id="5" name="文本框 4">
            <a:extLst>
              <a:ext uri="{FF2B5EF4-FFF2-40B4-BE49-F238E27FC236}">
                <a16:creationId xmlns:a16="http://schemas.microsoft.com/office/drawing/2014/main" id="{AD603DAE-8079-569B-3BEB-B123A933711E}"/>
              </a:ext>
            </a:extLst>
          </p:cNvPr>
          <p:cNvSpPr txBox="1"/>
          <p:nvPr/>
        </p:nvSpPr>
        <p:spPr>
          <a:xfrm>
            <a:off x="1115531" y="5704538"/>
            <a:ext cx="10113982" cy="461665"/>
          </a:xfrm>
          <a:prstGeom prst="rect">
            <a:avLst/>
          </a:prstGeom>
          <a:noFill/>
        </p:spPr>
        <p:txBody>
          <a:bodyPr wrap="square">
            <a:spAutoFit/>
          </a:bodyPr>
          <a:lstStyle/>
          <a:p>
            <a:r>
              <a:rPr lang="zh-CN" altLang="en-US" sz="240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周一起</a:t>
            </a:r>
            <a:r>
              <a:rPr lang="zh-CN" altLang="zh-CN" sz="240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共七天线上直播课程，每天晚上</a:t>
            </a:r>
            <a:r>
              <a:rPr lang="en-US" altLang="zh-CN" sz="2400" b="1" kern="100" dirty="0">
                <a:solidFill>
                  <a:srgbClr val="0070C0"/>
                </a:solidFill>
                <a:effectLst/>
                <a:latin typeface="Times New Roman" panose="02020603050405020304" pitchFamily="18" charset="0"/>
                <a:ea typeface="宋体" panose="02010600030101010101" pitchFamily="2" charset="-122"/>
              </a:rPr>
              <a:t>19:00-22:00</a:t>
            </a:r>
            <a:r>
              <a:rPr lang="zh-CN" altLang="zh-CN" sz="240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上课</a:t>
            </a:r>
            <a:r>
              <a:rPr lang="en-US" altLang="zh-CN" sz="240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课后可以看录播</a:t>
            </a:r>
            <a:endParaRPr lang="zh-CN" altLang="en-US" sz="2400" b="1" dirty="0">
              <a:solidFill>
                <a:srgbClr val="0070C0"/>
              </a:solidFill>
            </a:endParaRPr>
          </a:p>
        </p:txBody>
      </p:sp>
    </p:spTree>
    <p:extLst>
      <p:ext uri="{BB962C8B-B14F-4D97-AF65-F5344CB8AC3E}">
        <p14:creationId xmlns:p14="http://schemas.microsoft.com/office/powerpoint/2010/main" val="1535275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F4B9C-BB79-E82E-BC2C-A548AAE41CFC}"/>
              </a:ext>
            </a:extLst>
          </p:cNvPr>
          <p:cNvSpPr>
            <a:spLocks noGrp="1"/>
          </p:cNvSpPr>
          <p:nvPr>
            <p:ph type="title"/>
          </p:nvPr>
        </p:nvSpPr>
        <p:spPr/>
        <p:txBody>
          <a:bodyPr/>
          <a:lstStyle/>
          <a:p>
            <a:r>
              <a:rPr lang="en-US" altLang="zh-CN" dirty="0"/>
              <a:t>2023</a:t>
            </a:r>
            <a:r>
              <a:rPr lang="zh-CN" altLang="en-US" dirty="0"/>
              <a:t>年持续受到最大关注</a:t>
            </a:r>
          </a:p>
        </p:txBody>
      </p:sp>
      <p:pic>
        <p:nvPicPr>
          <p:cNvPr id="5" name="图片 4">
            <a:extLst>
              <a:ext uri="{FF2B5EF4-FFF2-40B4-BE49-F238E27FC236}">
                <a16:creationId xmlns:a16="http://schemas.microsoft.com/office/drawing/2014/main" id="{51E2904B-A05F-D329-6339-AC4D5DA8378D}"/>
              </a:ext>
            </a:extLst>
          </p:cNvPr>
          <p:cNvPicPr>
            <a:picLocks noChangeAspect="1"/>
          </p:cNvPicPr>
          <p:nvPr/>
        </p:nvPicPr>
        <p:blipFill>
          <a:blip r:embed="rId2"/>
          <a:stretch>
            <a:fillRect/>
          </a:stretch>
        </p:blipFill>
        <p:spPr>
          <a:xfrm>
            <a:off x="555780" y="1074216"/>
            <a:ext cx="11080440" cy="4709568"/>
          </a:xfrm>
          <a:prstGeom prst="rect">
            <a:avLst/>
          </a:prstGeom>
        </p:spPr>
      </p:pic>
      <p:sp>
        <p:nvSpPr>
          <p:cNvPr id="6" name="文本框 5">
            <a:extLst>
              <a:ext uri="{FF2B5EF4-FFF2-40B4-BE49-F238E27FC236}">
                <a16:creationId xmlns:a16="http://schemas.microsoft.com/office/drawing/2014/main" id="{6D3C06DB-9203-433E-855C-3FCDF431F49C}"/>
              </a:ext>
            </a:extLst>
          </p:cNvPr>
          <p:cNvSpPr txBox="1"/>
          <p:nvPr/>
        </p:nvSpPr>
        <p:spPr>
          <a:xfrm>
            <a:off x="637222" y="6131659"/>
            <a:ext cx="7718107" cy="369332"/>
          </a:xfrm>
          <a:prstGeom prst="rect">
            <a:avLst/>
          </a:prstGeom>
          <a:noFill/>
        </p:spPr>
        <p:txBody>
          <a:bodyPr wrap="square">
            <a:spAutoFit/>
          </a:bodyPr>
          <a:lstStyle/>
          <a:p>
            <a:r>
              <a:rPr lang="zh-CN" altLang="en-US" dirty="0"/>
              <a:t>https://trends.google.com/trends/explore?q=ChatGPT&amp;hl=zh-CN</a:t>
            </a:r>
          </a:p>
        </p:txBody>
      </p:sp>
    </p:spTree>
    <p:extLst>
      <p:ext uri="{BB962C8B-B14F-4D97-AF65-F5344CB8AC3E}">
        <p14:creationId xmlns:p14="http://schemas.microsoft.com/office/powerpoint/2010/main" val="21568927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7F5BE4-D09D-292F-04A2-D153B292537D}"/>
              </a:ext>
            </a:extLst>
          </p:cNvPr>
          <p:cNvSpPr>
            <a:spLocks noGrp="1"/>
          </p:cNvSpPr>
          <p:nvPr>
            <p:ph type="title"/>
          </p:nvPr>
        </p:nvSpPr>
        <p:spPr/>
        <p:txBody>
          <a:bodyPr/>
          <a:lstStyle/>
          <a:p>
            <a:r>
              <a:rPr lang="zh-CN" altLang="en-US" dirty="0"/>
              <a:t>垄断风险</a:t>
            </a:r>
          </a:p>
        </p:txBody>
      </p:sp>
      <p:sp>
        <p:nvSpPr>
          <p:cNvPr id="3" name="内容占位符 2">
            <a:extLst>
              <a:ext uri="{FF2B5EF4-FFF2-40B4-BE49-F238E27FC236}">
                <a16:creationId xmlns:a16="http://schemas.microsoft.com/office/drawing/2014/main" id="{F9F959BE-4A22-52E6-26BE-0E506572009F}"/>
              </a:ext>
            </a:extLst>
          </p:cNvPr>
          <p:cNvSpPr>
            <a:spLocks noGrp="1"/>
          </p:cNvSpPr>
          <p:nvPr>
            <p:ph idx="1"/>
          </p:nvPr>
        </p:nvSpPr>
        <p:spPr/>
        <p:txBody>
          <a:bodyPr/>
          <a:lstStyle/>
          <a:p>
            <a:r>
              <a:rPr lang="zh-CN" altLang="en-US" dirty="0"/>
              <a:t>大语言模型</a:t>
            </a:r>
            <a:r>
              <a:rPr lang="en-US" altLang="zh-CN" dirty="0"/>
              <a:t> </a:t>
            </a:r>
            <a:r>
              <a:rPr lang="zh-CN" altLang="en-US" dirty="0"/>
              <a:t>对训练数据、算力和人力的要求都很高，需要大量的经费投入，因而开发 大语言模型的门槛很高，这一技术可能被财力雄厚的大公司垄断。</a:t>
            </a:r>
            <a:endParaRPr lang="en-US" altLang="zh-CN" dirty="0"/>
          </a:p>
          <a:p>
            <a:r>
              <a:rPr lang="zh-CN" altLang="en-US" dirty="0"/>
              <a:t>国家的统一指导、协调、监管</a:t>
            </a:r>
          </a:p>
        </p:txBody>
      </p:sp>
    </p:spTree>
    <p:extLst>
      <p:ext uri="{BB962C8B-B14F-4D97-AF65-F5344CB8AC3E}">
        <p14:creationId xmlns:p14="http://schemas.microsoft.com/office/powerpoint/2010/main" val="4102431000"/>
      </p:ext>
    </p:extLst>
  </p:cSld>
  <p:clrMapOvr>
    <a:masterClrMapping/>
  </p:clrMapOvr>
  <mc:AlternateContent xmlns:mc="http://schemas.openxmlformats.org/markup-compatibility/2006" xmlns:p14="http://schemas.microsoft.com/office/powerpoint/2010/main">
    <mc:Choice Requires="p14">
      <p:transition spd="slow" p14:dur="2000" advTm="226"/>
    </mc:Choice>
    <mc:Fallback xmlns="">
      <p:transition spd="slow" advTm="226"/>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33060-486B-856F-D0ED-3C48E93000D1}"/>
              </a:ext>
            </a:extLst>
          </p:cNvPr>
          <p:cNvSpPr>
            <a:spLocks noGrp="1"/>
          </p:cNvSpPr>
          <p:nvPr>
            <p:ph type="title"/>
          </p:nvPr>
        </p:nvSpPr>
        <p:spPr/>
        <p:txBody>
          <a:bodyPr/>
          <a:lstStyle/>
          <a:p>
            <a:r>
              <a:rPr lang="zh-CN" altLang="en-US" dirty="0"/>
              <a:t>解决这些问题的方案之一：与现实世界对齐</a:t>
            </a:r>
          </a:p>
        </p:txBody>
      </p:sp>
      <p:pic>
        <p:nvPicPr>
          <p:cNvPr id="5" name="图片 4">
            <a:extLst>
              <a:ext uri="{FF2B5EF4-FFF2-40B4-BE49-F238E27FC236}">
                <a16:creationId xmlns:a16="http://schemas.microsoft.com/office/drawing/2014/main" id="{E1179100-5DA7-9CFF-2D4D-E1BE89C21481}"/>
              </a:ext>
            </a:extLst>
          </p:cNvPr>
          <p:cNvPicPr>
            <a:picLocks noChangeAspect="1"/>
          </p:cNvPicPr>
          <p:nvPr/>
        </p:nvPicPr>
        <p:blipFill>
          <a:blip r:embed="rId2"/>
          <a:stretch>
            <a:fillRect/>
          </a:stretch>
        </p:blipFill>
        <p:spPr>
          <a:xfrm>
            <a:off x="626314" y="1184664"/>
            <a:ext cx="9965794" cy="5584436"/>
          </a:xfrm>
          <a:prstGeom prst="rect">
            <a:avLst/>
          </a:prstGeom>
        </p:spPr>
      </p:pic>
      <p:sp>
        <p:nvSpPr>
          <p:cNvPr id="4" name="文本框 3">
            <a:extLst>
              <a:ext uri="{FF2B5EF4-FFF2-40B4-BE49-F238E27FC236}">
                <a16:creationId xmlns:a16="http://schemas.microsoft.com/office/drawing/2014/main" id="{A9A242C1-F37E-6FC8-AF3D-59DA5B44C601}"/>
              </a:ext>
            </a:extLst>
          </p:cNvPr>
          <p:cNvSpPr txBox="1"/>
          <p:nvPr/>
        </p:nvSpPr>
        <p:spPr>
          <a:xfrm>
            <a:off x="10819263" y="5759669"/>
            <a:ext cx="1225592" cy="646331"/>
          </a:xfrm>
          <a:prstGeom prst="rect">
            <a:avLst/>
          </a:prstGeom>
          <a:noFill/>
        </p:spPr>
        <p:txBody>
          <a:bodyPr wrap="none" rtlCol="0">
            <a:spAutoFit/>
          </a:bodyPr>
          <a:lstStyle/>
          <a:p>
            <a:r>
              <a:rPr lang="zh-CN" altLang="en-US" dirty="0"/>
              <a:t>来源：</a:t>
            </a:r>
            <a:endParaRPr lang="en-US" altLang="zh-CN" dirty="0"/>
          </a:p>
          <a:p>
            <a:r>
              <a:rPr lang="zh-CN" altLang="en-US" dirty="0"/>
              <a:t>邱锡鹏</a:t>
            </a:r>
            <a:r>
              <a:rPr lang="en-US" altLang="zh-CN" dirty="0"/>
              <a:t>PPT</a:t>
            </a:r>
            <a:endParaRPr lang="zh-CN" altLang="en-US" dirty="0"/>
          </a:p>
        </p:txBody>
      </p:sp>
    </p:spTree>
    <p:extLst>
      <p:ext uri="{BB962C8B-B14F-4D97-AF65-F5344CB8AC3E}">
        <p14:creationId xmlns:p14="http://schemas.microsoft.com/office/powerpoint/2010/main" val="1255915678"/>
      </p:ext>
    </p:extLst>
  </p:cSld>
  <p:clrMapOvr>
    <a:masterClrMapping/>
  </p:clrMapOvr>
  <mc:AlternateContent xmlns:mc="http://schemas.openxmlformats.org/markup-compatibility/2006" xmlns:p14="http://schemas.microsoft.com/office/powerpoint/2010/main">
    <mc:Choice Requires="p14">
      <p:transition spd="slow" p14:dur="2000" advTm="672"/>
    </mc:Choice>
    <mc:Fallback xmlns="">
      <p:transition spd="slow" advTm="672"/>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17226-E7B8-7084-FFB8-5F9DF18A23CE}"/>
              </a:ext>
            </a:extLst>
          </p:cNvPr>
          <p:cNvSpPr>
            <a:spLocks noGrp="1"/>
          </p:cNvSpPr>
          <p:nvPr>
            <p:ph type="title"/>
          </p:nvPr>
        </p:nvSpPr>
        <p:spPr/>
        <p:txBody>
          <a:bodyPr/>
          <a:lstStyle/>
          <a:p>
            <a:r>
              <a:rPr lang="zh-CN" altLang="en-US" b="0" i="0" dirty="0">
                <a:effectLst/>
                <a:latin typeface="宋体" panose="02010600030101010101" pitchFamily="2" charset="-122"/>
                <a:ea typeface="宋体" panose="02010600030101010101" pitchFamily="2" charset="-122"/>
              </a:rPr>
              <a:t>生成式人工智能服务管理暂行办法</a:t>
            </a:r>
            <a:endParaRPr lang="zh-CN" altLang="en-US" dirty="0"/>
          </a:p>
        </p:txBody>
      </p:sp>
      <p:sp>
        <p:nvSpPr>
          <p:cNvPr id="3" name="内容占位符 2">
            <a:extLst>
              <a:ext uri="{FF2B5EF4-FFF2-40B4-BE49-F238E27FC236}">
                <a16:creationId xmlns:a16="http://schemas.microsoft.com/office/drawing/2014/main" id="{54C5CA7F-AF25-1527-65B4-F609466A0BE0}"/>
              </a:ext>
            </a:extLst>
          </p:cNvPr>
          <p:cNvSpPr>
            <a:spLocks noGrp="1"/>
          </p:cNvSpPr>
          <p:nvPr>
            <p:ph idx="1"/>
          </p:nvPr>
        </p:nvSpPr>
        <p:spPr/>
        <p:txBody>
          <a:bodyPr/>
          <a:lstStyle/>
          <a:p>
            <a:r>
              <a:rPr lang="en-US" altLang="zh-CN" dirty="0">
                <a:hlinkClick r:id="rId2"/>
              </a:rPr>
              <a:t>https://www.gov.cn/zhengce/zhengceku/202307/content_6891752.htm</a:t>
            </a:r>
            <a:r>
              <a:rPr lang="en-US" altLang="zh-CN" dirty="0"/>
              <a:t>  </a:t>
            </a:r>
            <a:r>
              <a:rPr lang="zh-CN" altLang="en-US" dirty="0"/>
              <a:t>国家颁布，</a:t>
            </a:r>
            <a:r>
              <a:rPr lang="zh-CN" altLang="en-US" b="0" i="0" dirty="0">
                <a:solidFill>
                  <a:srgbClr val="333333"/>
                </a:solidFill>
                <a:effectLst/>
                <a:latin typeface="宋体" panose="02010600030101010101" pitchFamily="2" charset="-122"/>
                <a:ea typeface="宋体" panose="02010600030101010101" pitchFamily="2" charset="-122"/>
              </a:rPr>
              <a:t> 本办法自</a:t>
            </a:r>
            <a:r>
              <a:rPr lang="en-US" altLang="zh-CN" b="0" i="0" dirty="0">
                <a:solidFill>
                  <a:srgbClr val="333333"/>
                </a:solidFill>
                <a:effectLst/>
                <a:latin typeface="宋体" panose="02010600030101010101" pitchFamily="2" charset="-122"/>
                <a:ea typeface="宋体" panose="02010600030101010101" pitchFamily="2" charset="-122"/>
              </a:rPr>
              <a:t>2023</a:t>
            </a:r>
            <a:r>
              <a:rPr lang="zh-CN" altLang="en-US" b="0" i="0" dirty="0">
                <a:solidFill>
                  <a:srgbClr val="333333"/>
                </a:solidFill>
                <a:effectLst/>
                <a:latin typeface="宋体" panose="02010600030101010101" pitchFamily="2" charset="-122"/>
                <a:ea typeface="宋体" panose="02010600030101010101" pitchFamily="2" charset="-122"/>
              </a:rPr>
              <a:t>年</a:t>
            </a:r>
            <a:r>
              <a:rPr lang="en-US" altLang="zh-CN" b="0" i="0" dirty="0">
                <a:solidFill>
                  <a:srgbClr val="333333"/>
                </a:solidFill>
                <a:effectLst/>
                <a:latin typeface="宋体" panose="02010600030101010101" pitchFamily="2" charset="-122"/>
                <a:ea typeface="宋体" panose="02010600030101010101" pitchFamily="2" charset="-122"/>
              </a:rPr>
              <a:t>8</a:t>
            </a:r>
            <a:r>
              <a:rPr lang="zh-CN" altLang="en-US" b="0" i="0" dirty="0">
                <a:solidFill>
                  <a:srgbClr val="333333"/>
                </a:solidFill>
                <a:effectLst/>
                <a:latin typeface="宋体" panose="02010600030101010101" pitchFamily="2" charset="-122"/>
                <a:ea typeface="宋体" panose="02010600030101010101" pitchFamily="2" charset="-122"/>
              </a:rPr>
              <a:t>月</a:t>
            </a:r>
            <a:r>
              <a:rPr lang="en-US" altLang="zh-CN" b="0" i="0" dirty="0">
                <a:solidFill>
                  <a:srgbClr val="333333"/>
                </a:solidFill>
                <a:effectLst/>
                <a:latin typeface="宋体" panose="02010600030101010101" pitchFamily="2" charset="-122"/>
                <a:ea typeface="宋体" panose="02010600030101010101" pitchFamily="2" charset="-122"/>
              </a:rPr>
              <a:t>15</a:t>
            </a:r>
            <a:r>
              <a:rPr lang="zh-CN" altLang="en-US" b="0" i="0" dirty="0">
                <a:solidFill>
                  <a:srgbClr val="333333"/>
                </a:solidFill>
                <a:effectLst/>
                <a:latin typeface="宋体" panose="02010600030101010101" pitchFamily="2" charset="-122"/>
                <a:ea typeface="宋体" panose="02010600030101010101" pitchFamily="2" charset="-122"/>
              </a:rPr>
              <a:t>日起施行</a:t>
            </a:r>
            <a:endParaRPr lang="zh-CN" altLang="en-US" dirty="0"/>
          </a:p>
        </p:txBody>
      </p:sp>
      <p:pic>
        <p:nvPicPr>
          <p:cNvPr id="5" name="图片 4">
            <a:extLst>
              <a:ext uri="{FF2B5EF4-FFF2-40B4-BE49-F238E27FC236}">
                <a16:creationId xmlns:a16="http://schemas.microsoft.com/office/drawing/2014/main" id="{8C90CAF4-FFF0-D221-C8EF-3E8C6EAE3861}"/>
              </a:ext>
            </a:extLst>
          </p:cNvPr>
          <p:cNvPicPr>
            <a:picLocks noChangeAspect="1"/>
          </p:cNvPicPr>
          <p:nvPr/>
        </p:nvPicPr>
        <p:blipFill>
          <a:blip r:embed="rId3"/>
          <a:stretch>
            <a:fillRect/>
          </a:stretch>
        </p:blipFill>
        <p:spPr>
          <a:xfrm>
            <a:off x="1000290" y="2493910"/>
            <a:ext cx="9137172" cy="4275190"/>
          </a:xfrm>
          <a:prstGeom prst="rect">
            <a:avLst/>
          </a:prstGeom>
        </p:spPr>
      </p:pic>
    </p:spTree>
    <p:extLst>
      <p:ext uri="{BB962C8B-B14F-4D97-AF65-F5344CB8AC3E}">
        <p14:creationId xmlns:p14="http://schemas.microsoft.com/office/powerpoint/2010/main" val="7738447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3CC8B-07C7-42B2-739A-71942BD2E404}"/>
              </a:ext>
            </a:extLst>
          </p:cNvPr>
          <p:cNvSpPr>
            <a:spLocks noGrp="1"/>
          </p:cNvSpPr>
          <p:nvPr>
            <p:ph type="title"/>
          </p:nvPr>
        </p:nvSpPr>
        <p:spPr/>
        <p:txBody>
          <a:bodyPr/>
          <a:lstStyle/>
          <a:p>
            <a:r>
              <a:rPr lang="en-US" altLang="zh-CN" dirty="0"/>
              <a:t>ChatGPT</a:t>
            </a:r>
            <a:r>
              <a:rPr lang="zh-CN" altLang="en-US" dirty="0"/>
              <a:t>时代，我们怎么办</a:t>
            </a:r>
          </a:p>
        </p:txBody>
      </p:sp>
      <p:sp>
        <p:nvSpPr>
          <p:cNvPr id="3" name="内容占位符 2">
            <a:extLst>
              <a:ext uri="{FF2B5EF4-FFF2-40B4-BE49-F238E27FC236}">
                <a16:creationId xmlns:a16="http://schemas.microsoft.com/office/drawing/2014/main" id="{C4493E95-24A7-88A3-5636-49D396AFEAE6}"/>
              </a:ext>
            </a:extLst>
          </p:cNvPr>
          <p:cNvSpPr>
            <a:spLocks noGrp="1"/>
          </p:cNvSpPr>
          <p:nvPr>
            <p:ph idx="1"/>
          </p:nvPr>
        </p:nvSpPr>
        <p:spPr>
          <a:xfrm>
            <a:off x="838200" y="1465492"/>
            <a:ext cx="6894250" cy="4785043"/>
          </a:xfrm>
        </p:spPr>
        <p:txBody>
          <a:bodyPr>
            <a:normAutofit/>
          </a:bodyPr>
          <a:lstStyle/>
          <a:p>
            <a:r>
              <a:rPr lang="zh-CN" altLang="en-US" dirty="0"/>
              <a:t>如何不被</a:t>
            </a:r>
            <a:r>
              <a:rPr lang="en-US" altLang="zh-CN" dirty="0"/>
              <a:t>AI</a:t>
            </a:r>
            <a:r>
              <a:rPr lang="zh-CN" altLang="en-US" dirty="0"/>
              <a:t>取代？</a:t>
            </a:r>
            <a:endParaRPr lang="en-US" altLang="zh-CN" dirty="0"/>
          </a:p>
          <a:p>
            <a:r>
              <a:rPr lang="zh-CN" altLang="en-US" dirty="0"/>
              <a:t>与</a:t>
            </a:r>
            <a:r>
              <a:rPr lang="en-US" altLang="zh-CN" dirty="0"/>
              <a:t>ChatGPT</a:t>
            </a:r>
            <a:r>
              <a:rPr lang="zh-CN" altLang="en-US" dirty="0"/>
              <a:t>比，我们还有什么优势？</a:t>
            </a:r>
            <a:endParaRPr lang="en-US" altLang="zh-CN" dirty="0"/>
          </a:p>
          <a:p>
            <a:pPr lvl="1"/>
            <a:r>
              <a:rPr lang="zh-CN" altLang="en-US" dirty="0"/>
              <a:t>读书、聊人、世上练</a:t>
            </a:r>
            <a:endParaRPr lang="en-US" altLang="zh-CN" dirty="0"/>
          </a:p>
          <a:p>
            <a:pPr lvl="1"/>
            <a:r>
              <a:rPr lang="zh-CN" altLang="en-US" dirty="0"/>
              <a:t>个性化、情感</a:t>
            </a:r>
            <a:endParaRPr lang="en-US" altLang="zh-CN" dirty="0"/>
          </a:p>
          <a:p>
            <a:r>
              <a:rPr lang="el-GR" altLang="zh-CN" dirty="0"/>
              <a:t>Π</a:t>
            </a:r>
            <a:r>
              <a:rPr lang="zh-CN" altLang="en-US" dirty="0"/>
              <a:t>理论：</a:t>
            </a:r>
            <a:endParaRPr lang="en-US" altLang="zh-CN" dirty="0"/>
          </a:p>
          <a:p>
            <a:pPr lvl="1"/>
            <a:r>
              <a:rPr lang="en-US" altLang="zh-CN" dirty="0"/>
              <a:t>ChatGPT </a:t>
            </a:r>
            <a:r>
              <a:rPr lang="zh-CN" altLang="en-US" dirty="0"/>
              <a:t>宽 ，浅</a:t>
            </a:r>
            <a:endParaRPr lang="en-US" altLang="zh-CN" dirty="0"/>
          </a:p>
          <a:p>
            <a:pPr lvl="1"/>
            <a:r>
              <a:rPr lang="zh-CN" altLang="en-US" dirty="0"/>
              <a:t>人：需要深挖，有一定广度</a:t>
            </a:r>
            <a:endParaRPr lang="en-US" altLang="zh-CN" dirty="0"/>
          </a:p>
          <a:p>
            <a:r>
              <a:rPr lang="zh-CN" altLang="en-US" dirty="0"/>
              <a:t>拥抱新技术，用好</a:t>
            </a:r>
            <a:r>
              <a:rPr lang="en-US" altLang="zh-CN" dirty="0"/>
              <a:t>copilot</a:t>
            </a:r>
            <a:r>
              <a:rPr lang="zh-CN" altLang="en-US" dirty="0"/>
              <a:t>，当好它的领导</a:t>
            </a:r>
            <a:endParaRPr lang="en-US" altLang="zh-CN" dirty="0"/>
          </a:p>
          <a:p>
            <a:r>
              <a:rPr lang="zh-CN" altLang="en-US" dirty="0"/>
              <a:t>不能完全依赖</a:t>
            </a:r>
            <a:r>
              <a:rPr lang="en-US" altLang="zh-CN" dirty="0"/>
              <a:t>ChatGPT</a:t>
            </a:r>
            <a:r>
              <a:rPr lang="zh-CN" altLang="en-US" dirty="0"/>
              <a:t>，大家都可以依赖，还需要“卷”起来</a:t>
            </a:r>
            <a:endParaRPr lang="en-US" altLang="zh-CN" dirty="0"/>
          </a:p>
        </p:txBody>
      </p:sp>
      <p:sp>
        <p:nvSpPr>
          <p:cNvPr id="4" name="文本框 3">
            <a:extLst>
              <a:ext uri="{FF2B5EF4-FFF2-40B4-BE49-F238E27FC236}">
                <a16:creationId xmlns:a16="http://schemas.microsoft.com/office/drawing/2014/main" id="{6C40388B-7D4D-8036-F384-B5A8D2D2A6DA}"/>
              </a:ext>
            </a:extLst>
          </p:cNvPr>
          <p:cNvSpPr txBox="1"/>
          <p:nvPr/>
        </p:nvSpPr>
        <p:spPr>
          <a:xfrm>
            <a:off x="8303173" y="6365117"/>
            <a:ext cx="2084225" cy="369332"/>
          </a:xfrm>
          <a:prstGeom prst="rect">
            <a:avLst/>
          </a:prstGeom>
          <a:noFill/>
        </p:spPr>
        <p:txBody>
          <a:bodyPr wrap="none" rtlCol="0">
            <a:spAutoFit/>
          </a:bodyPr>
          <a:lstStyle/>
          <a:p>
            <a:r>
              <a:rPr lang="zh-CN" altLang="en-US" dirty="0"/>
              <a:t>参考：刘江 共学营</a:t>
            </a:r>
          </a:p>
        </p:txBody>
      </p:sp>
      <p:pic>
        <p:nvPicPr>
          <p:cNvPr id="5" name="Picture 2">
            <a:extLst>
              <a:ext uri="{FF2B5EF4-FFF2-40B4-BE49-F238E27FC236}">
                <a16:creationId xmlns:a16="http://schemas.microsoft.com/office/drawing/2014/main" id="{510AEA96-6872-7B11-1C04-34C8F19EB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26" y="1238571"/>
            <a:ext cx="3371751" cy="485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34722"/>
      </p:ext>
    </p:extLst>
  </p:cSld>
  <p:clrMapOvr>
    <a:masterClrMapping/>
  </p:clrMapOvr>
  <mc:AlternateContent xmlns:mc="http://schemas.openxmlformats.org/markup-compatibility/2006" xmlns:p14="http://schemas.microsoft.com/office/powerpoint/2010/main">
    <mc:Choice Requires="p14">
      <p:transition spd="slow" p14:dur="2000" advTm="382"/>
    </mc:Choice>
    <mc:Fallback xmlns="">
      <p:transition spd="slow" advTm="382"/>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3CC8B-07C7-42B2-739A-71942BD2E404}"/>
              </a:ext>
            </a:extLst>
          </p:cNvPr>
          <p:cNvSpPr>
            <a:spLocks noGrp="1"/>
          </p:cNvSpPr>
          <p:nvPr>
            <p:ph type="title"/>
          </p:nvPr>
        </p:nvSpPr>
        <p:spPr/>
        <p:txBody>
          <a:bodyPr/>
          <a:lstStyle/>
          <a:p>
            <a:r>
              <a:rPr lang="zh-CN" altLang="en-US" dirty="0"/>
              <a:t>人类如何应对</a:t>
            </a:r>
            <a:r>
              <a:rPr lang="en-US" altLang="zh-CN" dirty="0"/>
              <a:t>AGI</a:t>
            </a:r>
            <a:r>
              <a:rPr lang="zh-CN" altLang="en-US" dirty="0"/>
              <a:t>（通用人工智能）的挑战</a:t>
            </a:r>
          </a:p>
        </p:txBody>
      </p:sp>
      <p:graphicFrame>
        <p:nvGraphicFramePr>
          <p:cNvPr id="4" name="内容占位符 3">
            <a:extLst>
              <a:ext uri="{FF2B5EF4-FFF2-40B4-BE49-F238E27FC236}">
                <a16:creationId xmlns:a16="http://schemas.microsoft.com/office/drawing/2014/main" id="{8FA20070-0617-0853-8D67-50AB143472EA}"/>
              </a:ext>
            </a:extLst>
          </p:cNvPr>
          <p:cNvGraphicFramePr>
            <a:graphicFrameLocks noGrp="1"/>
          </p:cNvGraphicFramePr>
          <p:nvPr>
            <p:ph idx="1"/>
            <p:extLst>
              <p:ext uri="{D42A27DB-BD31-4B8C-83A1-F6EECF244321}">
                <p14:modId xmlns:p14="http://schemas.microsoft.com/office/powerpoint/2010/main" val="1223983661"/>
              </p:ext>
            </p:extLst>
          </p:nvPr>
        </p:nvGraphicFramePr>
        <p:xfrm>
          <a:off x="2569346" y="1350082"/>
          <a:ext cx="5257800" cy="478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4722912"/>
      </p:ext>
    </p:extLst>
  </p:cSld>
  <p:clrMapOvr>
    <a:masterClrMapping/>
  </p:clrMapOvr>
  <mc:AlternateContent xmlns:mc="http://schemas.openxmlformats.org/markup-compatibility/2006" xmlns:p14="http://schemas.microsoft.com/office/powerpoint/2010/main">
    <mc:Choice Requires="p14">
      <p:transition spd="slow" p14:dur="2000" advTm="1461"/>
    </mc:Choice>
    <mc:Fallback xmlns="">
      <p:transition spd="slow" advTm="1461"/>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17A3F-FA8B-25A9-C183-A2E333D4E2C8}"/>
              </a:ext>
            </a:extLst>
          </p:cNvPr>
          <p:cNvSpPr>
            <a:spLocks noGrp="1"/>
          </p:cNvSpPr>
          <p:nvPr>
            <p:ph type="title"/>
          </p:nvPr>
        </p:nvSpPr>
        <p:spPr/>
        <p:txBody>
          <a:bodyPr/>
          <a:lstStyle/>
          <a:p>
            <a:r>
              <a:rPr lang="zh-CN" altLang="en-US" dirty="0"/>
              <a:t>实践练习</a:t>
            </a:r>
          </a:p>
        </p:txBody>
      </p:sp>
      <p:sp>
        <p:nvSpPr>
          <p:cNvPr id="3" name="内容占位符 2">
            <a:extLst>
              <a:ext uri="{FF2B5EF4-FFF2-40B4-BE49-F238E27FC236}">
                <a16:creationId xmlns:a16="http://schemas.microsoft.com/office/drawing/2014/main" id="{49358C82-CE01-70BD-8E77-C60C4B968E30}"/>
              </a:ext>
            </a:extLst>
          </p:cNvPr>
          <p:cNvSpPr>
            <a:spLocks noGrp="1"/>
          </p:cNvSpPr>
          <p:nvPr>
            <p:ph idx="1"/>
          </p:nvPr>
        </p:nvSpPr>
        <p:spPr/>
        <p:txBody>
          <a:bodyPr/>
          <a:lstStyle/>
          <a:p>
            <a:r>
              <a:rPr lang="en-US" altLang="zh-CN" dirty="0"/>
              <a:t>ChatGPT</a:t>
            </a:r>
            <a:r>
              <a:rPr lang="zh-CN" altLang="en-US" dirty="0"/>
              <a:t>的基本使用方法及实践</a:t>
            </a:r>
            <a:endParaRPr lang="en-US" altLang="zh-CN" dirty="0"/>
          </a:p>
          <a:p>
            <a:r>
              <a:rPr lang="zh-CN" altLang="en-US" dirty="0"/>
              <a:t>每个人可以做一些尝试，并记录一下比较有趣的案例，后续分享给大家</a:t>
            </a:r>
          </a:p>
        </p:txBody>
      </p:sp>
    </p:spTree>
    <p:extLst>
      <p:ext uri="{BB962C8B-B14F-4D97-AF65-F5344CB8AC3E}">
        <p14:creationId xmlns:p14="http://schemas.microsoft.com/office/powerpoint/2010/main" val="686629417"/>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6B6567-393A-F5C0-1BCB-7C2BD10B981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4BD670B-C5BF-8A42-165A-E3DCE95848DC}"/>
              </a:ext>
            </a:extLst>
          </p:cNvPr>
          <p:cNvSpPr>
            <a:spLocks noGrp="1"/>
          </p:cNvSpPr>
          <p:nvPr>
            <p:ph idx="1"/>
          </p:nvPr>
        </p:nvSpPr>
        <p:spPr>
          <a:xfrm>
            <a:off x="4382813" y="2322786"/>
            <a:ext cx="2617077" cy="3192025"/>
          </a:xfrm>
        </p:spPr>
        <p:txBody>
          <a:bodyPr>
            <a:normAutofit/>
          </a:bodyPr>
          <a:lstStyle/>
          <a:p>
            <a:pPr marL="0" indent="0">
              <a:buNone/>
            </a:pPr>
            <a:r>
              <a:rPr lang="en-US" altLang="zh-CN" sz="9600" dirty="0"/>
              <a:t>Q&amp;A</a:t>
            </a:r>
            <a:endParaRPr lang="zh-CN" altLang="en-US" sz="9600" dirty="0"/>
          </a:p>
        </p:txBody>
      </p:sp>
    </p:spTree>
    <p:extLst>
      <p:ext uri="{BB962C8B-B14F-4D97-AF65-F5344CB8AC3E}">
        <p14:creationId xmlns:p14="http://schemas.microsoft.com/office/powerpoint/2010/main" val="469246549"/>
      </p:ext>
    </p:extLst>
  </p:cSld>
  <p:clrMapOvr>
    <a:masterClrMapping/>
  </p:clrMapOvr>
  <mc:AlternateContent xmlns:mc="http://schemas.openxmlformats.org/markup-compatibility/2006" xmlns:p14="http://schemas.microsoft.com/office/powerpoint/2010/main">
    <mc:Choice Requires="p14">
      <p:transition spd="slow" p14:dur="2000" advTm="3867"/>
    </mc:Choice>
    <mc:Fallback xmlns="">
      <p:transition spd="slow" advTm="3867"/>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1028A-8BCC-3EE1-BC98-777B43AAB0D7}"/>
              </a:ext>
            </a:extLst>
          </p:cNvPr>
          <p:cNvSpPr>
            <a:spLocks noGrp="1"/>
          </p:cNvSpPr>
          <p:nvPr>
            <p:ph type="title"/>
          </p:nvPr>
        </p:nvSpPr>
        <p:spPr/>
        <p:txBody>
          <a:bodyPr/>
          <a:lstStyle/>
          <a:p>
            <a:r>
              <a:rPr lang="zh-CN" altLang="en-US" dirty="0"/>
              <a:t>参考和推荐资料</a:t>
            </a:r>
          </a:p>
        </p:txBody>
      </p:sp>
      <p:sp>
        <p:nvSpPr>
          <p:cNvPr id="3" name="内容占位符 2">
            <a:extLst>
              <a:ext uri="{FF2B5EF4-FFF2-40B4-BE49-F238E27FC236}">
                <a16:creationId xmlns:a16="http://schemas.microsoft.com/office/drawing/2014/main" id="{4A962274-5B57-3B03-66F5-D0F0EBF108DB}"/>
              </a:ext>
            </a:extLst>
          </p:cNvPr>
          <p:cNvSpPr>
            <a:spLocks noGrp="1"/>
          </p:cNvSpPr>
          <p:nvPr>
            <p:ph idx="1"/>
          </p:nvPr>
        </p:nvSpPr>
        <p:spPr/>
        <p:txBody>
          <a:bodyPr/>
          <a:lstStyle/>
          <a:p>
            <a:r>
              <a:rPr lang="zh-CN" altLang="en-US" dirty="0"/>
              <a:t>陆奇 新范式新时代新机会 </a:t>
            </a:r>
            <a:r>
              <a:rPr lang="en-US" altLang="zh-CN" dirty="0"/>
              <a:t>2023.5.7 </a:t>
            </a:r>
            <a:r>
              <a:rPr lang="en-US" altLang="zh-CN" dirty="0">
                <a:hlinkClick r:id="rId2"/>
              </a:rPr>
              <a:t>https://miracleplus.feishu.cn/file/TGKRbW4yrosqmixCtprcUlAynzg</a:t>
            </a:r>
            <a:endParaRPr lang="en-US" altLang="zh-CN" dirty="0"/>
          </a:p>
          <a:p>
            <a:r>
              <a:rPr lang="zh-CN" altLang="en-US" dirty="0"/>
              <a:t>邱锡鹏：对话式大语言模型  </a:t>
            </a:r>
            <a:r>
              <a:rPr lang="en-US" altLang="zh-CN" dirty="0"/>
              <a:t>2023.3.10</a:t>
            </a:r>
          </a:p>
          <a:p>
            <a:r>
              <a:rPr lang="en-US" altLang="zh-CN" dirty="0"/>
              <a:t>ChatGPT</a:t>
            </a:r>
            <a:r>
              <a:rPr lang="zh-CN" altLang="en-US" dirty="0"/>
              <a:t>调研报告</a:t>
            </a:r>
            <a:r>
              <a:rPr lang="en-US" altLang="zh-CN" dirty="0"/>
              <a:t>-</a:t>
            </a:r>
            <a:r>
              <a:rPr lang="zh-CN" altLang="en-US" dirty="0"/>
              <a:t>哈工大自然语言处理研究所</a:t>
            </a:r>
            <a:endParaRPr lang="en-US" altLang="zh-CN" dirty="0"/>
          </a:p>
          <a:p>
            <a:r>
              <a:rPr lang="zh-CN" altLang="en-US" dirty="0"/>
              <a:t>冯骁骋：</a:t>
            </a:r>
            <a:r>
              <a:rPr lang="en-US" altLang="zh-CN" dirty="0"/>
              <a:t>ChatGPT </a:t>
            </a:r>
            <a:r>
              <a:rPr lang="zh-CN" altLang="en-US" dirty="0"/>
              <a:t>过去现在与未来</a:t>
            </a:r>
            <a:r>
              <a:rPr lang="en-US" altLang="zh-CN" dirty="0"/>
              <a:t>2023.2.15</a:t>
            </a:r>
          </a:p>
          <a:p>
            <a:r>
              <a:rPr lang="zh-CN" altLang="en-US" dirty="0"/>
              <a:t>刘江：</a:t>
            </a:r>
            <a:r>
              <a:rPr lang="en-US" altLang="zh-CN" dirty="0"/>
              <a:t>ChatGPT</a:t>
            </a:r>
            <a:r>
              <a:rPr lang="zh-CN" altLang="en-US" dirty="0"/>
              <a:t>共学营</a:t>
            </a:r>
            <a:endParaRPr lang="en-US" altLang="zh-CN" dirty="0"/>
          </a:p>
          <a:p>
            <a:endParaRPr lang="en-US" altLang="zh-CN" dirty="0"/>
          </a:p>
          <a:p>
            <a:r>
              <a:rPr lang="zh-CN" altLang="en-US" dirty="0"/>
              <a:t>本课程内容仅供</a:t>
            </a:r>
            <a:r>
              <a:rPr lang="zh-CN" altLang="en-US" b="1" dirty="0">
                <a:solidFill>
                  <a:srgbClr val="FF0000"/>
                </a:solidFill>
              </a:rPr>
              <a:t>生成式人工智能技术的个人研究和应用</a:t>
            </a:r>
            <a:r>
              <a:rPr lang="zh-CN" altLang="en-US" dirty="0"/>
              <a:t>，请注意保证信息安全，且不使用大模型技术从事不允许的事情。</a:t>
            </a:r>
            <a:endParaRPr lang="en-US" altLang="zh-CN" dirty="0"/>
          </a:p>
          <a:p>
            <a:endParaRPr lang="zh-CN" altLang="en-US" dirty="0"/>
          </a:p>
        </p:txBody>
      </p:sp>
    </p:spTree>
    <p:extLst>
      <p:ext uri="{BB962C8B-B14F-4D97-AF65-F5344CB8AC3E}">
        <p14:creationId xmlns:p14="http://schemas.microsoft.com/office/powerpoint/2010/main" val="33810420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B0618D-F640-40E2-A798-9D6CAB26BC60}"/>
              </a:ext>
            </a:extLst>
          </p:cNvPr>
          <p:cNvSpPr>
            <a:spLocks noGrp="1"/>
          </p:cNvSpPr>
          <p:nvPr>
            <p:ph type="ctrTitle"/>
          </p:nvPr>
        </p:nvSpPr>
        <p:spPr>
          <a:xfrm>
            <a:off x="1524000" y="1122363"/>
            <a:ext cx="9144000" cy="2387600"/>
          </a:xfrm>
        </p:spPr>
        <p:txBody>
          <a:bodyPr/>
          <a:lstStyle/>
          <a:p>
            <a:r>
              <a:rPr lang="zh-CN" altLang="en-US" dirty="0"/>
              <a:t>谢谢</a:t>
            </a:r>
          </a:p>
        </p:txBody>
      </p:sp>
      <p:sp>
        <p:nvSpPr>
          <p:cNvPr id="5" name="副标题 4">
            <a:extLst>
              <a:ext uri="{FF2B5EF4-FFF2-40B4-BE49-F238E27FC236}">
                <a16:creationId xmlns:a16="http://schemas.microsoft.com/office/drawing/2014/main" id="{91D7C108-391C-434C-A282-438F50E9E8A8}"/>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724374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7ECC2-C864-1845-A803-162D2B7B6882}"/>
              </a:ext>
            </a:extLst>
          </p:cNvPr>
          <p:cNvSpPr>
            <a:spLocks noGrp="1"/>
          </p:cNvSpPr>
          <p:nvPr>
            <p:ph type="title"/>
          </p:nvPr>
        </p:nvSpPr>
        <p:spPr/>
        <p:txBody>
          <a:bodyPr/>
          <a:lstStyle/>
          <a:p>
            <a:r>
              <a:rPr lang="en-US" altLang="zh-CN" dirty="0"/>
              <a:t>ChatGPT</a:t>
            </a:r>
            <a:r>
              <a:rPr lang="zh-CN" altLang="en-US" dirty="0"/>
              <a:t>已经开始提高生产力</a:t>
            </a:r>
          </a:p>
        </p:txBody>
      </p:sp>
      <p:pic>
        <p:nvPicPr>
          <p:cNvPr id="4" name="图片 3">
            <a:extLst>
              <a:ext uri="{FF2B5EF4-FFF2-40B4-BE49-F238E27FC236}">
                <a16:creationId xmlns:a16="http://schemas.microsoft.com/office/drawing/2014/main" id="{3AF97B53-9ADF-77BE-4D00-D012FEC19F0D}"/>
              </a:ext>
            </a:extLst>
          </p:cNvPr>
          <p:cNvPicPr>
            <a:picLocks noChangeAspect="1"/>
          </p:cNvPicPr>
          <p:nvPr/>
        </p:nvPicPr>
        <p:blipFill>
          <a:blip r:embed="rId3"/>
          <a:stretch>
            <a:fillRect/>
          </a:stretch>
        </p:blipFill>
        <p:spPr>
          <a:xfrm>
            <a:off x="430923" y="1136328"/>
            <a:ext cx="7147035" cy="5575700"/>
          </a:xfrm>
          <a:prstGeom prst="rect">
            <a:avLst/>
          </a:prstGeom>
        </p:spPr>
      </p:pic>
      <p:sp>
        <p:nvSpPr>
          <p:cNvPr id="3" name="文本框 2">
            <a:extLst>
              <a:ext uri="{FF2B5EF4-FFF2-40B4-BE49-F238E27FC236}">
                <a16:creationId xmlns:a16="http://schemas.microsoft.com/office/drawing/2014/main" id="{599220EA-6E57-8B24-4789-0DFDFB10A057}"/>
              </a:ext>
            </a:extLst>
          </p:cNvPr>
          <p:cNvSpPr txBox="1"/>
          <p:nvPr/>
        </p:nvSpPr>
        <p:spPr>
          <a:xfrm>
            <a:off x="8482064" y="1410454"/>
            <a:ext cx="2307855" cy="461665"/>
          </a:xfrm>
          <a:prstGeom prst="rect">
            <a:avLst/>
          </a:prstGeom>
          <a:noFill/>
        </p:spPr>
        <p:txBody>
          <a:bodyPr wrap="square">
            <a:spAutoFit/>
          </a:bodyPr>
          <a:lstStyle/>
          <a:p>
            <a:r>
              <a:rPr lang="en-US" altLang="zh-CN" sz="2400" b="0" i="0" dirty="0">
                <a:solidFill>
                  <a:srgbClr val="F73131"/>
                </a:solidFill>
                <a:effectLst/>
                <a:latin typeface="Arial" panose="020B0604020202020204" pitchFamily="34" charset="0"/>
              </a:rPr>
              <a:t>2023</a:t>
            </a:r>
            <a:r>
              <a:rPr lang="zh-CN" altLang="en-US" sz="2400" b="0" i="0" dirty="0">
                <a:solidFill>
                  <a:srgbClr val="333333"/>
                </a:solidFill>
                <a:effectLst/>
                <a:latin typeface="Arial" panose="020B0604020202020204" pitchFamily="34" charset="0"/>
              </a:rPr>
              <a:t>年</a:t>
            </a:r>
            <a:r>
              <a:rPr lang="en-US" altLang="zh-CN" sz="2400" b="0" i="0" dirty="0">
                <a:solidFill>
                  <a:srgbClr val="333333"/>
                </a:solidFill>
                <a:effectLst/>
                <a:latin typeface="Arial" panose="020B0604020202020204" pitchFamily="34" charset="0"/>
              </a:rPr>
              <a:t>2</a:t>
            </a:r>
            <a:r>
              <a:rPr lang="zh-CN" altLang="en-US" sz="2400" b="0" i="0" dirty="0">
                <a:solidFill>
                  <a:srgbClr val="333333"/>
                </a:solidFill>
                <a:effectLst/>
                <a:latin typeface="Arial" panose="020B0604020202020204" pitchFamily="34" charset="0"/>
              </a:rPr>
              <a:t>月</a:t>
            </a:r>
            <a:endParaRPr lang="zh-CN" altLang="en-US" sz="2400" dirty="0"/>
          </a:p>
        </p:txBody>
      </p:sp>
    </p:spTree>
    <p:extLst>
      <p:ext uri="{BB962C8B-B14F-4D97-AF65-F5344CB8AC3E}">
        <p14:creationId xmlns:p14="http://schemas.microsoft.com/office/powerpoint/2010/main" val="2426699727"/>
      </p:ext>
    </p:extLst>
  </p:cSld>
  <p:clrMapOvr>
    <a:masterClrMapping/>
  </p:clrMapOvr>
  <mc:AlternateContent xmlns:mc="http://schemas.openxmlformats.org/markup-compatibility/2006" xmlns:p14="http://schemas.microsoft.com/office/powerpoint/2010/main">
    <mc:Choice Requires="p14">
      <p:transition spd="slow" p14:dur="2000" advTm="6"/>
    </mc:Choice>
    <mc:Fallback xmlns="">
      <p:transition spd="slow" advTm="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A8510-DCCA-656E-73C8-61240C306218}"/>
              </a:ext>
            </a:extLst>
          </p:cNvPr>
          <p:cNvSpPr>
            <a:spLocks noGrp="1"/>
          </p:cNvSpPr>
          <p:nvPr>
            <p:ph type="title"/>
          </p:nvPr>
        </p:nvSpPr>
        <p:spPr/>
        <p:txBody>
          <a:bodyPr/>
          <a:lstStyle/>
          <a:p>
            <a:r>
              <a:rPr lang="zh-CN" altLang="en-US" dirty="0"/>
              <a:t>学习知识</a:t>
            </a:r>
          </a:p>
        </p:txBody>
      </p:sp>
      <p:pic>
        <p:nvPicPr>
          <p:cNvPr id="7" name="图片 6">
            <a:extLst>
              <a:ext uri="{FF2B5EF4-FFF2-40B4-BE49-F238E27FC236}">
                <a16:creationId xmlns:a16="http://schemas.microsoft.com/office/drawing/2014/main" id="{A46E4665-DE55-7BC7-FF99-9DDB2C2FCE85}"/>
              </a:ext>
            </a:extLst>
          </p:cNvPr>
          <p:cNvPicPr>
            <a:picLocks noChangeAspect="1"/>
          </p:cNvPicPr>
          <p:nvPr/>
        </p:nvPicPr>
        <p:blipFill>
          <a:blip r:embed="rId3"/>
          <a:stretch>
            <a:fillRect/>
          </a:stretch>
        </p:blipFill>
        <p:spPr>
          <a:xfrm>
            <a:off x="0" y="1111873"/>
            <a:ext cx="8618967" cy="4442845"/>
          </a:xfrm>
          <a:prstGeom prst="rect">
            <a:avLst/>
          </a:prstGeom>
        </p:spPr>
      </p:pic>
      <p:pic>
        <p:nvPicPr>
          <p:cNvPr id="9" name="图片 8">
            <a:extLst>
              <a:ext uri="{FF2B5EF4-FFF2-40B4-BE49-F238E27FC236}">
                <a16:creationId xmlns:a16="http://schemas.microsoft.com/office/drawing/2014/main" id="{845AA0AE-57DD-DACA-0F04-EAD5695FE42C}"/>
              </a:ext>
            </a:extLst>
          </p:cNvPr>
          <p:cNvPicPr>
            <a:picLocks noChangeAspect="1"/>
          </p:cNvPicPr>
          <p:nvPr/>
        </p:nvPicPr>
        <p:blipFill>
          <a:blip r:embed="rId4"/>
          <a:stretch>
            <a:fillRect/>
          </a:stretch>
        </p:blipFill>
        <p:spPr>
          <a:xfrm>
            <a:off x="6830713" y="1303282"/>
            <a:ext cx="5254755" cy="4162918"/>
          </a:xfrm>
          <a:prstGeom prst="rect">
            <a:avLst/>
          </a:prstGeom>
        </p:spPr>
      </p:pic>
      <p:sp>
        <p:nvSpPr>
          <p:cNvPr id="3" name="文本框 2">
            <a:extLst>
              <a:ext uri="{FF2B5EF4-FFF2-40B4-BE49-F238E27FC236}">
                <a16:creationId xmlns:a16="http://schemas.microsoft.com/office/drawing/2014/main" id="{B1ECE890-D6FE-1094-71F2-5BA7782FB9C9}"/>
              </a:ext>
            </a:extLst>
          </p:cNvPr>
          <p:cNvSpPr txBox="1"/>
          <p:nvPr/>
        </p:nvSpPr>
        <p:spPr>
          <a:xfrm>
            <a:off x="2086252" y="5974672"/>
            <a:ext cx="2492990" cy="369332"/>
          </a:xfrm>
          <a:prstGeom prst="rect">
            <a:avLst/>
          </a:prstGeom>
          <a:noFill/>
        </p:spPr>
        <p:txBody>
          <a:bodyPr wrap="none" rtlCol="0">
            <a:spAutoFit/>
          </a:bodyPr>
          <a:lstStyle/>
          <a:p>
            <a:r>
              <a:rPr lang="zh-CN" altLang="en-US" b="1" dirty="0">
                <a:solidFill>
                  <a:srgbClr val="0070C0"/>
                </a:solidFill>
              </a:rPr>
              <a:t>可以给出唯一最佳答案</a:t>
            </a:r>
          </a:p>
        </p:txBody>
      </p:sp>
      <p:sp>
        <p:nvSpPr>
          <p:cNvPr id="4" name="文本框 3">
            <a:extLst>
              <a:ext uri="{FF2B5EF4-FFF2-40B4-BE49-F238E27FC236}">
                <a16:creationId xmlns:a16="http://schemas.microsoft.com/office/drawing/2014/main" id="{C29B652C-5C77-36AF-7769-A446E59F06E6}"/>
              </a:ext>
            </a:extLst>
          </p:cNvPr>
          <p:cNvSpPr txBox="1"/>
          <p:nvPr/>
        </p:nvSpPr>
        <p:spPr>
          <a:xfrm>
            <a:off x="8131945" y="5974672"/>
            <a:ext cx="2044149" cy="369332"/>
          </a:xfrm>
          <a:prstGeom prst="rect">
            <a:avLst/>
          </a:prstGeom>
          <a:noFill/>
        </p:spPr>
        <p:txBody>
          <a:bodyPr wrap="none" rtlCol="0">
            <a:spAutoFit/>
          </a:bodyPr>
          <a:lstStyle/>
          <a:p>
            <a:r>
              <a:rPr lang="zh-CN" altLang="en-US" b="1" dirty="0">
                <a:solidFill>
                  <a:srgbClr val="0070C0"/>
                </a:solidFill>
              </a:rPr>
              <a:t>给出相关网页列表</a:t>
            </a:r>
          </a:p>
        </p:txBody>
      </p:sp>
    </p:spTree>
    <p:extLst>
      <p:ext uri="{BB962C8B-B14F-4D97-AF65-F5344CB8AC3E}">
        <p14:creationId xmlns:p14="http://schemas.microsoft.com/office/powerpoint/2010/main" val="3083420586"/>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C0A06-8697-4CF2-0740-BE98DA7C0B95}"/>
              </a:ext>
            </a:extLst>
          </p:cNvPr>
          <p:cNvSpPr>
            <a:spLocks noGrp="1"/>
          </p:cNvSpPr>
          <p:nvPr>
            <p:ph type="title"/>
          </p:nvPr>
        </p:nvSpPr>
        <p:spPr/>
        <p:txBody>
          <a:bodyPr/>
          <a:lstStyle/>
          <a:p>
            <a:r>
              <a:rPr lang="zh-CN" altLang="en-US" dirty="0"/>
              <a:t>个人导师</a:t>
            </a:r>
          </a:p>
        </p:txBody>
      </p:sp>
      <p:pic>
        <p:nvPicPr>
          <p:cNvPr id="5" name="图片 4">
            <a:extLst>
              <a:ext uri="{FF2B5EF4-FFF2-40B4-BE49-F238E27FC236}">
                <a16:creationId xmlns:a16="http://schemas.microsoft.com/office/drawing/2014/main" id="{F36BCF78-A496-B743-6D4A-6D98620D241F}"/>
              </a:ext>
            </a:extLst>
          </p:cNvPr>
          <p:cNvPicPr>
            <a:picLocks noChangeAspect="1"/>
          </p:cNvPicPr>
          <p:nvPr/>
        </p:nvPicPr>
        <p:blipFill>
          <a:blip r:embed="rId3"/>
          <a:stretch>
            <a:fillRect/>
          </a:stretch>
        </p:blipFill>
        <p:spPr>
          <a:xfrm>
            <a:off x="536028" y="1187881"/>
            <a:ext cx="5559972" cy="4048686"/>
          </a:xfrm>
          <a:prstGeom prst="rect">
            <a:avLst/>
          </a:prstGeom>
        </p:spPr>
      </p:pic>
      <p:pic>
        <p:nvPicPr>
          <p:cNvPr id="7" name="图片 6">
            <a:extLst>
              <a:ext uri="{FF2B5EF4-FFF2-40B4-BE49-F238E27FC236}">
                <a16:creationId xmlns:a16="http://schemas.microsoft.com/office/drawing/2014/main" id="{2205BB25-BA4F-57E7-CFD6-1A4D69DF3434}"/>
              </a:ext>
            </a:extLst>
          </p:cNvPr>
          <p:cNvPicPr>
            <a:picLocks noChangeAspect="1"/>
          </p:cNvPicPr>
          <p:nvPr/>
        </p:nvPicPr>
        <p:blipFill>
          <a:blip r:embed="rId4"/>
          <a:stretch>
            <a:fillRect/>
          </a:stretch>
        </p:blipFill>
        <p:spPr>
          <a:xfrm>
            <a:off x="6285187" y="1187881"/>
            <a:ext cx="5559972" cy="4163962"/>
          </a:xfrm>
          <a:prstGeom prst="rect">
            <a:avLst/>
          </a:prstGeom>
        </p:spPr>
      </p:pic>
    </p:spTree>
    <p:extLst>
      <p:ext uri="{BB962C8B-B14F-4D97-AF65-F5344CB8AC3E}">
        <p14:creationId xmlns:p14="http://schemas.microsoft.com/office/powerpoint/2010/main" val="3456070140"/>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627433-7FF9-5DE5-C5AB-714751EE0A1B}"/>
              </a:ext>
            </a:extLst>
          </p:cNvPr>
          <p:cNvSpPr>
            <a:spLocks noGrp="1"/>
          </p:cNvSpPr>
          <p:nvPr>
            <p:ph type="title"/>
          </p:nvPr>
        </p:nvSpPr>
        <p:spPr/>
        <p:txBody>
          <a:bodyPr/>
          <a:lstStyle/>
          <a:p>
            <a:r>
              <a:rPr lang="zh-CN" altLang="en-US" dirty="0"/>
              <a:t>创作</a:t>
            </a:r>
          </a:p>
        </p:txBody>
      </p:sp>
      <p:pic>
        <p:nvPicPr>
          <p:cNvPr id="3" name="图片 2">
            <a:extLst>
              <a:ext uri="{FF2B5EF4-FFF2-40B4-BE49-F238E27FC236}">
                <a16:creationId xmlns:a16="http://schemas.microsoft.com/office/drawing/2014/main" id="{83693EDB-7F3D-57A1-E56F-238EC82D8E9A}"/>
              </a:ext>
            </a:extLst>
          </p:cNvPr>
          <p:cNvPicPr>
            <a:picLocks noChangeAspect="1"/>
          </p:cNvPicPr>
          <p:nvPr/>
        </p:nvPicPr>
        <p:blipFill>
          <a:blip r:embed="rId2"/>
          <a:stretch>
            <a:fillRect/>
          </a:stretch>
        </p:blipFill>
        <p:spPr>
          <a:xfrm>
            <a:off x="199418" y="1118565"/>
            <a:ext cx="6520978" cy="4075612"/>
          </a:xfrm>
          <a:prstGeom prst="rect">
            <a:avLst/>
          </a:prstGeom>
        </p:spPr>
      </p:pic>
      <p:pic>
        <p:nvPicPr>
          <p:cNvPr id="6" name="图片 5">
            <a:extLst>
              <a:ext uri="{FF2B5EF4-FFF2-40B4-BE49-F238E27FC236}">
                <a16:creationId xmlns:a16="http://schemas.microsoft.com/office/drawing/2014/main" id="{C3E0BED5-C86D-2BA5-E4D0-31F01711A6D3}"/>
              </a:ext>
            </a:extLst>
          </p:cNvPr>
          <p:cNvPicPr>
            <a:picLocks noChangeAspect="1"/>
          </p:cNvPicPr>
          <p:nvPr/>
        </p:nvPicPr>
        <p:blipFill>
          <a:blip r:embed="rId3"/>
          <a:stretch>
            <a:fillRect/>
          </a:stretch>
        </p:blipFill>
        <p:spPr>
          <a:xfrm>
            <a:off x="7109092" y="1118565"/>
            <a:ext cx="4244708" cy="2766300"/>
          </a:xfrm>
          <a:prstGeom prst="rect">
            <a:avLst/>
          </a:prstGeom>
        </p:spPr>
      </p:pic>
    </p:spTree>
    <p:extLst>
      <p:ext uri="{BB962C8B-B14F-4D97-AF65-F5344CB8AC3E}">
        <p14:creationId xmlns:p14="http://schemas.microsoft.com/office/powerpoint/2010/main" val="614025100"/>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8AF24-50CD-D241-2B8B-74EC75DDBB5A}"/>
              </a:ext>
            </a:extLst>
          </p:cNvPr>
          <p:cNvSpPr>
            <a:spLocks noGrp="1"/>
          </p:cNvSpPr>
          <p:nvPr>
            <p:ph type="title"/>
          </p:nvPr>
        </p:nvSpPr>
        <p:spPr/>
        <p:txBody>
          <a:bodyPr/>
          <a:lstStyle/>
          <a:p>
            <a:r>
              <a:rPr lang="zh-CN" altLang="en-US" dirty="0"/>
              <a:t>角色扮演，成为智能体（</a:t>
            </a:r>
            <a:r>
              <a:rPr lang="en-US" altLang="zh-CN" dirty="0"/>
              <a:t>AI Agent</a:t>
            </a:r>
            <a:r>
              <a:rPr lang="zh-CN" altLang="en-US" dirty="0"/>
              <a:t>）</a:t>
            </a:r>
          </a:p>
        </p:txBody>
      </p:sp>
      <p:pic>
        <p:nvPicPr>
          <p:cNvPr id="5" name="图片 4">
            <a:extLst>
              <a:ext uri="{FF2B5EF4-FFF2-40B4-BE49-F238E27FC236}">
                <a16:creationId xmlns:a16="http://schemas.microsoft.com/office/drawing/2014/main" id="{1AC6F7CE-63F1-A184-7489-8F018CEBC721}"/>
              </a:ext>
            </a:extLst>
          </p:cNvPr>
          <p:cNvPicPr>
            <a:picLocks noChangeAspect="1"/>
          </p:cNvPicPr>
          <p:nvPr/>
        </p:nvPicPr>
        <p:blipFill>
          <a:blip r:embed="rId3"/>
          <a:stretch>
            <a:fillRect/>
          </a:stretch>
        </p:blipFill>
        <p:spPr>
          <a:xfrm>
            <a:off x="594968" y="1163171"/>
            <a:ext cx="6645216" cy="5159187"/>
          </a:xfrm>
          <a:prstGeom prst="rect">
            <a:avLst/>
          </a:prstGeom>
        </p:spPr>
      </p:pic>
      <p:pic>
        <p:nvPicPr>
          <p:cNvPr id="4" name="图片 3">
            <a:extLst>
              <a:ext uri="{FF2B5EF4-FFF2-40B4-BE49-F238E27FC236}">
                <a16:creationId xmlns:a16="http://schemas.microsoft.com/office/drawing/2014/main" id="{CC7B1473-9100-D58C-38EF-70E0A32E9FD4}"/>
              </a:ext>
            </a:extLst>
          </p:cNvPr>
          <p:cNvPicPr>
            <a:picLocks noChangeAspect="1"/>
          </p:cNvPicPr>
          <p:nvPr/>
        </p:nvPicPr>
        <p:blipFill>
          <a:blip r:embed="rId4"/>
          <a:stretch>
            <a:fillRect/>
          </a:stretch>
        </p:blipFill>
        <p:spPr>
          <a:xfrm>
            <a:off x="4674727" y="3731333"/>
            <a:ext cx="3299746" cy="2591025"/>
          </a:xfrm>
          <a:prstGeom prst="rect">
            <a:avLst/>
          </a:prstGeom>
        </p:spPr>
      </p:pic>
    </p:spTree>
    <p:extLst>
      <p:ext uri="{BB962C8B-B14F-4D97-AF65-F5344CB8AC3E}">
        <p14:creationId xmlns:p14="http://schemas.microsoft.com/office/powerpoint/2010/main" val="2113113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E0E950-3BF3-CC3B-D79F-92616A440A88}"/>
              </a:ext>
            </a:extLst>
          </p:cNvPr>
          <p:cNvSpPr>
            <a:spLocks noGrp="1"/>
          </p:cNvSpPr>
          <p:nvPr>
            <p:ph type="title"/>
          </p:nvPr>
        </p:nvSpPr>
        <p:spPr/>
        <p:txBody>
          <a:bodyPr/>
          <a:lstStyle/>
          <a:p>
            <a:r>
              <a:rPr lang="zh-CN" altLang="en-US" dirty="0"/>
              <a:t>编写代码</a:t>
            </a:r>
          </a:p>
        </p:txBody>
      </p:sp>
      <p:pic>
        <p:nvPicPr>
          <p:cNvPr id="4" name="图片 3">
            <a:extLst>
              <a:ext uri="{FF2B5EF4-FFF2-40B4-BE49-F238E27FC236}">
                <a16:creationId xmlns:a16="http://schemas.microsoft.com/office/drawing/2014/main" id="{0D9A5FBF-1DA6-0A61-77F5-94EA392683FC}"/>
              </a:ext>
            </a:extLst>
          </p:cNvPr>
          <p:cNvPicPr>
            <a:picLocks noChangeAspect="1"/>
          </p:cNvPicPr>
          <p:nvPr/>
        </p:nvPicPr>
        <p:blipFill>
          <a:blip r:embed="rId3"/>
          <a:stretch>
            <a:fillRect/>
          </a:stretch>
        </p:blipFill>
        <p:spPr>
          <a:xfrm>
            <a:off x="838200" y="1183156"/>
            <a:ext cx="7567316" cy="5585944"/>
          </a:xfrm>
          <a:prstGeom prst="rect">
            <a:avLst/>
          </a:prstGeom>
        </p:spPr>
      </p:pic>
    </p:spTree>
    <p:extLst>
      <p:ext uri="{BB962C8B-B14F-4D97-AF65-F5344CB8AC3E}">
        <p14:creationId xmlns:p14="http://schemas.microsoft.com/office/powerpoint/2010/main" val="3091210055"/>
      </p:ext>
    </p:extLst>
  </p:cSld>
  <p:clrMapOvr>
    <a:masterClrMapping/>
  </p:clrMapOvr>
  <mc:AlternateContent xmlns:mc="http://schemas.openxmlformats.org/markup-compatibility/2006" xmlns:p14="http://schemas.microsoft.com/office/powerpoint/2010/main">
    <mc:Choice Requires="p14">
      <p:transition spd="slow" p14:dur="2000" advTm="14"/>
    </mc:Choice>
    <mc:Fallback xmlns="">
      <p:transition spd="slow" advTm="1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004E4-1CC2-4E47-165E-78975DB1CA2F}"/>
              </a:ext>
            </a:extLst>
          </p:cNvPr>
          <p:cNvSpPr>
            <a:spLocks noGrp="1"/>
          </p:cNvSpPr>
          <p:nvPr>
            <p:ph type="title"/>
          </p:nvPr>
        </p:nvSpPr>
        <p:spPr/>
        <p:txBody>
          <a:bodyPr/>
          <a:lstStyle/>
          <a:p>
            <a:r>
              <a:rPr lang="zh-CN" altLang="en-US" dirty="0"/>
              <a:t>自由问答</a:t>
            </a:r>
          </a:p>
        </p:txBody>
      </p:sp>
      <p:sp>
        <p:nvSpPr>
          <p:cNvPr id="3" name="内容占位符 2">
            <a:extLst>
              <a:ext uri="{FF2B5EF4-FFF2-40B4-BE49-F238E27FC236}">
                <a16:creationId xmlns:a16="http://schemas.microsoft.com/office/drawing/2014/main" id="{710C50D3-540D-3FC4-180E-CE296A831F53}"/>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B2E1A238-8F08-DF20-545F-7FC9A9E6AA22}"/>
              </a:ext>
            </a:extLst>
          </p:cNvPr>
          <p:cNvPicPr>
            <a:picLocks noChangeAspect="1"/>
          </p:cNvPicPr>
          <p:nvPr/>
        </p:nvPicPr>
        <p:blipFill>
          <a:blip r:embed="rId3"/>
          <a:stretch>
            <a:fillRect/>
          </a:stretch>
        </p:blipFill>
        <p:spPr>
          <a:xfrm>
            <a:off x="695281" y="1282554"/>
            <a:ext cx="8573243" cy="5364945"/>
          </a:xfrm>
          <a:prstGeom prst="rect">
            <a:avLst/>
          </a:prstGeom>
        </p:spPr>
      </p:pic>
    </p:spTree>
    <p:extLst>
      <p:ext uri="{BB962C8B-B14F-4D97-AF65-F5344CB8AC3E}">
        <p14:creationId xmlns:p14="http://schemas.microsoft.com/office/powerpoint/2010/main" val="3119111363"/>
      </p:ext>
    </p:extLst>
  </p:cSld>
  <p:clrMapOvr>
    <a:masterClrMapping/>
  </p:clrMapOvr>
  <mc:AlternateContent xmlns:mc="http://schemas.openxmlformats.org/markup-compatibility/2006" xmlns:p14="http://schemas.microsoft.com/office/powerpoint/2010/main">
    <mc:Choice Requires="p14">
      <p:transition spd="slow" p14:dur="2000" advTm="7"/>
    </mc:Choice>
    <mc:Fallback xmlns="">
      <p:transition spd="slow" advTm="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A8510-DCCA-656E-73C8-61240C306218}"/>
              </a:ext>
            </a:extLst>
          </p:cNvPr>
          <p:cNvSpPr>
            <a:spLocks noGrp="1"/>
          </p:cNvSpPr>
          <p:nvPr>
            <p:ph type="title"/>
          </p:nvPr>
        </p:nvSpPr>
        <p:spPr/>
        <p:txBody>
          <a:bodyPr/>
          <a:lstStyle/>
          <a:p>
            <a:r>
              <a:rPr lang="zh-CN" altLang="en-US" dirty="0"/>
              <a:t>承认错误</a:t>
            </a:r>
          </a:p>
        </p:txBody>
      </p:sp>
      <p:pic>
        <p:nvPicPr>
          <p:cNvPr id="7" name="图片 6">
            <a:extLst>
              <a:ext uri="{FF2B5EF4-FFF2-40B4-BE49-F238E27FC236}">
                <a16:creationId xmlns:a16="http://schemas.microsoft.com/office/drawing/2014/main" id="{CF15F54C-FD1D-CF08-7E31-5803326CE1A1}"/>
              </a:ext>
            </a:extLst>
          </p:cNvPr>
          <p:cNvPicPr>
            <a:picLocks noChangeAspect="1"/>
          </p:cNvPicPr>
          <p:nvPr/>
        </p:nvPicPr>
        <p:blipFill>
          <a:blip r:embed="rId2"/>
          <a:stretch>
            <a:fillRect/>
          </a:stretch>
        </p:blipFill>
        <p:spPr>
          <a:xfrm>
            <a:off x="937699" y="1109656"/>
            <a:ext cx="5802928" cy="3441423"/>
          </a:xfrm>
          <a:prstGeom prst="rect">
            <a:avLst/>
          </a:prstGeom>
        </p:spPr>
      </p:pic>
      <p:pic>
        <p:nvPicPr>
          <p:cNvPr id="9" name="图片 8">
            <a:extLst>
              <a:ext uri="{FF2B5EF4-FFF2-40B4-BE49-F238E27FC236}">
                <a16:creationId xmlns:a16="http://schemas.microsoft.com/office/drawing/2014/main" id="{D1324B4F-E580-D181-853B-84E953B97132}"/>
              </a:ext>
            </a:extLst>
          </p:cNvPr>
          <p:cNvPicPr>
            <a:picLocks noChangeAspect="1"/>
          </p:cNvPicPr>
          <p:nvPr/>
        </p:nvPicPr>
        <p:blipFill>
          <a:blip r:embed="rId3"/>
          <a:stretch>
            <a:fillRect/>
          </a:stretch>
        </p:blipFill>
        <p:spPr>
          <a:xfrm>
            <a:off x="937699" y="4551079"/>
            <a:ext cx="5390518" cy="2256496"/>
          </a:xfrm>
          <a:prstGeom prst="rect">
            <a:avLst/>
          </a:prstGeom>
        </p:spPr>
      </p:pic>
    </p:spTree>
    <p:extLst>
      <p:ext uri="{BB962C8B-B14F-4D97-AF65-F5344CB8AC3E}">
        <p14:creationId xmlns:p14="http://schemas.microsoft.com/office/powerpoint/2010/main" val="4024874560"/>
      </p:ext>
    </p:extLst>
  </p:cSld>
  <p:clrMapOvr>
    <a:masterClrMapping/>
  </p:clrMapOvr>
  <mc:AlternateContent xmlns:mc="http://schemas.openxmlformats.org/markup-compatibility/2006" xmlns:p14="http://schemas.microsoft.com/office/powerpoint/2010/main">
    <mc:Choice Requires="p14">
      <p:transition spd="slow" p14:dur="2000" advTm="6"/>
    </mc:Choice>
    <mc:Fallback xmlns="">
      <p:transition spd="slow" advTm="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EF568-6F69-BDFB-A49E-D3E9C529B997}"/>
              </a:ext>
            </a:extLst>
          </p:cNvPr>
          <p:cNvSpPr>
            <a:spLocks noGrp="1"/>
          </p:cNvSpPr>
          <p:nvPr>
            <p:ph type="title"/>
          </p:nvPr>
        </p:nvSpPr>
        <p:spPr/>
        <p:txBody>
          <a:bodyPr/>
          <a:lstStyle/>
          <a:p>
            <a:r>
              <a:rPr lang="zh-CN" altLang="en-US" dirty="0"/>
              <a:t>质疑不当前提</a:t>
            </a:r>
          </a:p>
        </p:txBody>
      </p:sp>
      <p:pic>
        <p:nvPicPr>
          <p:cNvPr id="5" name="内容占位符 4">
            <a:extLst>
              <a:ext uri="{FF2B5EF4-FFF2-40B4-BE49-F238E27FC236}">
                <a16:creationId xmlns:a16="http://schemas.microsoft.com/office/drawing/2014/main" id="{8DCC7B3E-EABF-1B52-827C-A1818803C221}"/>
              </a:ext>
            </a:extLst>
          </p:cNvPr>
          <p:cNvPicPr>
            <a:picLocks noGrp="1" noChangeAspect="1"/>
          </p:cNvPicPr>
          <p:nvPr>
            <p:ph idx="1"/>
          </p:nvPr>
        </p:nvPicPr>
        <p:blipFill>
          <a:blip r:embed="rId3"/>
          <a:stretch>
            <a:fillRect/>
          </a:stretch>
        </p:blipFill>
        <p:spPr>
          <a:xfrm>
            <a:off x="838200" y="1327430"/>
            <a:ext cx="9770803" cy="4203139"/>
          </a:xfrm>
        </p:spPr>
      </p:pic>
    </p:spTree>
    <p:extLst>
      <p:ext uri="{BB962C8B-B14F-4D97-AF65-F5344CB8AC3E}">
        <p14:creationId xmlns:p14="http://schemas.microsoft.com/office/powerpoint/2010/main" val="255119408"/>
      </p:ext>
    </p:extLst>
  </p:cSld>
  <p:clrMapOvr>
    <a:masterClrMapping/>
  </p:clrMapOvr>
  <mc:AlternateContent xmlns:mc="http://schemas.openxmlformats.org/markup-compatibility/2006" xmlns:p14="http://schemas.microsoft.com/office/powerpoint/2010/main">
    <mc:Choice Requires="p14">
      <p:transition spd="slow" p14:dur="2000" advTm="10"/>
    </mc:Choice>
    <mc:Fallback xmlns="">
      <p:transition spd="slow" advTm="1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217EF1A-0123-4124-A168-6B39A7B109D3}"/>
              </a:ext>
            </a:extLst>
          </p:cNvPr>
          <p:cNvSpPr>
            <a:spLocks noGrp="1"/>
          </p:cNvSpPr>
          <p:nvPr>
            <p:ph type="ctrTitle"/>
          </p:nvPr>
        </p:nvSpPr>
        <p:spPr>
          <a:xfrm>
            <a:off x="84082" y="-1536755"/>
            <a:ext cx="12192000" cy="2387600"/>
          </a:xfrm>
        </p:spPr>
        <p:txBody>
          <a:bodyPr>
            <a:normAutofit/>
          </a:bodyPr>
          <a:lstStyle/>
          <a:p>
            <a:pPr algn="l"/>
            <a:r>
              <a:rPr lang="en-US" altLang="zh-CN" sz="4400" dirty="0"/>
              <a:t>ChatGPT</a:t>
            </a:r>
            <a:r>
              <a:rPr lang="zh-CN" altLang="en-US" sz="4400" dirty="0"/>
              <a:t>大语言模型技术及应用</a:t>
            </a:r>
          </a:p>
        </p:txBody>
      </p:sp>
      <p:sp>
        <p:nvSpPr>
          <p:cNvPr id="5" name="副标题 4">
            <a:extLst>
              <a:ext uri="{FF2B5EF4-FFF2-40B4-BE49-F238E27FC236}">
                <a16:creationId xmlns:a16="http://schemas.microsoft.com/office/drawing/2014/main" id="{88D0AF3F-5B77-46C4-B5A8-46E52821CC90}"/>
              </a:ext>
            </a:extLst>
          </p:cNvPr>
          <p:cNvSpPr>
            <a:spLocks noGrp="1"/>
          </p:cNvSpPr>
          <p:nvPr>
            <p:ph type="subTitle" idx="1"/>
          </p:nvPr>
        </p:nvSpPr>
        <p:spPr>
          <a:xfrm>
            <a:off x="1524000" y="3055500"/>
            <a:ext cx="9144000" cy="1655762"/>
          </a:xfrm>
        </p:spPr>
        <p:txBody>
          <a:bodyPr>
            <a:normAutofit/>
          </a:bodyPr>
          <a:lstStyle/>
          <a:p>
            <a:r>
              <a:rPr lang="zh-CN" altLang="en-US" sz="4400" dirty="0"/>
              <a:t>第一课</a:t>
            </a:r>
            <a:r>
              <a:rPr lang="en-US" altLang="zh-CN" sz="4400" dirty="0"/>
              <a:t> ChatGPT</a:t>
            </a:r>
            <a:r>
              <a:rPr lang="zh-CN" altLang="en-US" sz="4400" dirty="0"/>
              <a:t>及大语言模型概述与技术原理</a:t>
            </a:r>
          </a:p>
          <a:p>
            <a:endParaRPr lang="zh-CN" altLang="en-US" sz="4400" dirty="0"/>
          </a:p>
        </p:txBody>
      </p:sp>
      <p:pic>
        <p:nvPicPr>
          <p:cNvPr id="2" name="图片 1" descr="62482960331158582">
            <a:extLst>
              <a:ext uri="{FF2B5EF4-FFF2-40B4-BE49-F238E27FC236}">
                <a16:creationId xmlns:a16="http://schemas.microsoft.com/office/drawing/2014/main" id="{D32FA10C-7E24-3685-935F-39BFD3E28489}"/>
              </a:ext>
            </a:extLst>
          </p:cNvPr>
          <p:cNvPicPr>
            <a:picLocks noChangeAspect="1"/>
          </p:cNvPicPr>
          <p:nvPr/>
        </p:nvPicPr>
        <p:blipFill>
          <a:blip r:embed="rId3"/>
          <a:srcRect/>
          <a:stretch>
            <a:fillRect/>
          </a:stretch>
        </p:blipFill>
        <p:spPr>
          <a:xfrm>
            <a:off x="10205884" y="6241573"/>
            <a:ext cx="1785128" cy="492560"/>
          </a:xfrm>
          <a:prstGeom prst="rect">
            <a:avLst/>
          </a:prstGeom>
        </p:spPr>
      </p:pic>
      <p:sp>
        <p:nvSpPr>
          <p:cNvPr id="3" name="文本框 2">
            <a:extLst>
              <a:ext uri="{FF2B5EF4-FFF2-40B4-BE49-F238E27FC236}">
                <a16:creationId xmlns:a16="http://schemas.microsoft.com/office/drawing/2014/main" id="{8DBF835E-C095-3680-35C1-CDBB85E1BFB1}"/>
              </a:ext>
            </a:extLst>
          </p:cNvPr>
          <p:cNvSpPr txBox="1"/>
          <p:nvPr/>
        </p:nvSpPr>
        <p:spPr>
          <a:xfrm>
            <a:off x="5246172" y="5727292"/>
            <a:ext cx="1867819" cy="523220"/>
          </a:xfrm>
          <a:prstGeom prst="rect">
            <a:avLst/>
          </a:prstGeom>
          <a:noFill/>
        </p:spPr>
        <p:txBody>
          <a:bodyPr wrap="none" rtlCol="0">
            <a:spAutoFit/>
          </a:bodyPr>
          <a:lstStyle/>
          <a:p>
            <a:r>
              <a:rPr lang="en-US" altLang="zh-CN" sz="2800" dirty="0"/>
              <a:t>2023-12-04</a:t>
            </a:r>
            <a:endParaRPr lang="zh-CN" altLang="en-US" sz="2800" dirty="0"/>
          </a:p>
        </p:txBody>
      </p:sp>
    </p:spTree>
    <p:extLst>
      <p:ext uri="{BB962C8B-B14F-4D97-AF65-F5344CB8AC3E}">
        <p14:creationId xmlns:p14="http://schemas.microsoft.com/office/powerpoint/2010/main" val="4272746226"/>
      </p:ext>
    </p:extLst>
  </p:cSld>
  <p:clrMapOvr>
    <a:masterClrMapping/>
  </p:clrMapOvr>
  <mc:AlternateContent xmlns:mc="http://schemas.openxmlformats.org/markup-compatibility/2006" xmlns:p14="http://schemas.microsoft.com/office/powerpoint/2010/main">
    <mc:Choice Requires="p14">
      <p:transition spd="slow" p14:dur="2000" advTm="2881"/>
    </mc:Choice>
    <mc:Fallback xmlns="">
      <p:transition spd="slow" advTm="288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74C05-CD01-9478-4E53-8261C40B8D21}"/>
              </a:ext>
            </a:extLst>
          </p:cNvPr>
          <p:cNvSpPr>
            <a:spLocks noGrp="1"/>
          </p:cNvSpPr>
          <p:nvPr>
            <p:ph type="title"/>
          </p:nvPr>
        </p:nvSpPr>
        <p:spPr/>
        <p:txBody>
          <a:bodyPr/>
          <a:lstStyle/>
          <a:p>
            <a:r>
              <a:rPr lang="zh-CN" altLang="en-US" dirty="0"/>
              <a:t>拒绝不当请求</a:t>
            </a:r>
          </a:p>
        </p:txBody>
      </p:sp>
      <p:pic>
        <p:nvPicPr>
          <p:cNvPr id="5" name="图片 4">
            <a:extLst>
              <a:ext uri="{FF2B5EF4-FFF2-40B4-BE49-F238E27FC236}">
                <a16:creationId xmlns:a16="http://schemas.microsoft.com/office/drawing/2014/main" id="{1EEB7768-0F15-592B-A051-8B49E887614A}"/>
              </a:ext>
            </a:extLst>
          </p:cNvPr>
          <p:cNvPicPr>
            <a:picLocks noChangeAspect="1"/>
          </p:cNvPicPr>
          <p:nvPr/>
        </p:nvPicPr>
        <p:blipFill>
          <a:blip r:embed="rId3"/>
          <a:stretch>
            <a:fillRect/>
          </a:stretch>
        </p:blipFill>
        <p:spPr>
          <a:xfrm>
            <a:off x="533401" y="1292772"/>
            <a:ext cx="6382304" cy="4084674"/>
          </a:xfrm>
          <a:prstGeom prst="rect">
            <a:avLst/>
          </a:prstGeom>
        </p:spPr>
      </p:pic>
      <p:pic>
        <p:nvPicPr>
          <p:cNvPr id="7" name="图片 6">
            <a:extLst>
              <a:ext uri="{FF2B5EF4-FFF2-40B4-BE49-F238E27FC236}">
                <a16:creationId xmlns:a16="http://schemas.microsoft.com/office/drawing/2014/main" id="{68E378A6-0CCA-DA24-856A-98F0EC872978}"/>
              </a:ext>
            </a:extLst>
          </p:cNvPr>
          <p:cNvPicPr>
            <a:picLocks noChangeAspect="1"/>
          </p:cNvPicPr>
          <p:nvPr/>
        </p:nvPicPr>
        <p:blipFill>
          <a:blip r:embed="rId4"/>
          <a:stretch>
            <a:fillRect/>
          </a:stretch>
        </p:blipFill>
        <p:spPr>
          <a:xfrm>
            <a:off x="7119892" y="1292772"/>
            <a:ext cx="4779106" cy="3727364"/>
          </a:xfrm>
          <a:prstGeom prst="rect">
            <a:avLst/>
          </a:prstGeom>
        </p:spPr>
      </p:pic>
      <p:sp>
        <p:nvSpPr>
          <p:cNvPr id="8" name="文本框 7">
            <a:extLst>
              <a:ext uri="{FF2B5EF4-FFF2-40B4-BE49-F238E27FC236}">
                <a16:creationId xmlns:a16="http://schemas.microsoft.com/office/drawing/2014/main" id="{FFEBC960-E7B5-9C74-C5F2-77CDA1460999}"/>
              </a:ext>
            </a:extLst>
          </p:cNvPr>
          <p:cNvSpPr txBox="1"/>
          <p:nvPr/>
        </p:nvSpPr>
        <p:spPr>
          <a:xfrm>
            <a:off x="995039" y="5703431"/>
            <a:ext cx="10773975" cy="523220"/>
          </a:xfrm>
          <a:prstGeom prst="rect">
            <a:avLst/>
          </a:prstGeom>
          <a:noFill/>
        </p:spPr>
        <p:txBody>
          <a:bodyPr wrap="none" rtlCol="0">
            <a:spAutoFit/>
          </a:bodyPr>
          <a:lstStyle/>
          <a:p>
            <a:r>
              <a:rPr lang="zh-CN" altLang="en-US" sz="2800" dirty="0">
                <a:solidFill>
                  <a:srgbClr val="0070C0"/>
                </a:solidFill>
              </a:rPr>
              <a:t>未来可能更放心让中小学生来使用</a:t>
            </a:r>
            <a:r>
              <a:rPr lang="en-US" altLang="zh-CN" sz="2800" dirty="0">
                <a:solidFill>
                  <a:srgbClr val="0070C0"/>
                </a:solidFill>
              </a:rPr>
              <a:t>ChatGPT</a:t>
            </a:r>
            <a:r>
              <a:rPr lang="zh-CN" altLang="en-US" sz="2800" dirty="0">
                <a:solidFill>
                  <a:srgbClr val="0070C0"/>
                </a:solidFill>
              </a:rPr>
              <a:t>类应用，而不是搜索引擎</a:t>
            </a:r>
          </a:p>
        </p:txBody>
      </p:sp>
    </p:spTree>
    <p:extLst>
      <p:ext uri="{BB962C8B-B14F-4D97-AF65-F5344CB8AC3E}">
        <p14:creationId xmlns:p14="http://schemas.microsoft.com/office/powerpoint/2010/main" val="3028695650"/>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71403E-E25E-ED1E-1AC5-60B3CED9F5AD}"/>
              </a:ext>
            </a:extLst>
          </p:cNvPr>
          <p:cNvSpPr>
            <a:spLocks noGrp="1"/>
          </p:cNvSpPr>
          <p:nvPr>
            <p:ph type="title"/>
          </p:nvPr>
        </p:nvSpPr>
        <p:spPr/>
        <p:txBody>
          <a:bodyPr/>
          <a:lstStyle/>
          <a:p>
            <a:r>
              <a:rPr lang="zh-CN" altLang="en-US" dirty="0"/>
              <a:t>首个全能型 </a:t>
            </a:r>
            <a:r>
              <a:rPr lang="en-US" altLang="zh-CN" dirty="0"/>
              <a:t>AI</a:t>
            </a:r>
            <a:r>
              <a:rPr lang="zh-CN" altLang="en-US" dirty="0"/>
              <a:t>聊天机器人</a:t>
            </a:r>
          </a:p>
        </p:txBody>
      </p:sp>
      <p:graphicFrame>
        <p:nvGraphicFramePr>
          <p:cNvPr id="4" name="表格 6">
            <a:extLst>
              <a:ext uri="{FF2B5EF4-FFF2-40B4-BE49-F238E27FC236}">
                <a16:creationId xmlns:a16="http://schemas.microsoft.com/office/drawing/2014/main" id="{B25F3876-6EFB-22B7-E433-8BAB12FA14B8}"/>
              </a:ext>
            </a:extLst>
          </p:cNvPr>
          <p:cNvGraphicFramePr>
            <a:graphicFrameLocks noGrp="1"/>
          </p:cNvGraphicFramePr>
          <p:nvPr>
            <p:ph idx="1"/>
            <p:extLst>
              <p:ext uri="{D42A27DB-BD31-4B8C-83A1-F6EECF244321}">
                <p14:modId xmlns:p14="http://schemas.microsoft.com/office/powerpoint/2010/main" val="32834681"/>
              </p:ext>
            </p:extLst>
          </p:nvPr>
        </p:nvGraphicFramePr>
        <p:xfrm>
          <a:off x="946585" y="1162051"/>
          <a:ext cx="4914529" cy="5517900"/>
        </p:xfrm>
        <a:graphic>
          <a:graphicData uri="http://schemas.openxmlformats.org/drawingml/2006/table">
            <a:tbl>
              <a:tblPr firstRow="1" bandRow="1">
                <a:tableStyleId>{5C22544A-7EE6-4342-B048-85BDC9FD1C3A}</a:tableStyleId>
              </a:tblPr>
              <a:tblGrid>
                <a:gridCol w="1480705">
                  <a:extLst>
                    <a:ext uri="{9D8B030D-6E8A-4147-A177-3AD203B41FA5}">
                      <a16:colId xmlns:a16="http://schemas.microsoft.com/office/drawing/2014/main" val="3786677050"/>
                    </a:ext>
                  </a:extLst>
                </a:gridCol>
                <a:gridCol w="3433824">
                  <a:extLst>
                    <a:ext uri="{9D8B030D-6E8A-4147-A177-3AD203B41FA5}">
                      <a16:colId xmlns:a16="http://schemas.microsoft.com/office/drawing/2014/main" val="2043881749"/>
                    </a:ext>
                  </a:extLst>
                </a:gridCol>
              </a:tblGrid>
              <a:tr h="306550">
                <a:tc>
                  <a:txBody>
                    <a:bodyPr/>
                    <a:lstStyle/>
                    <a:p>
                      <a:r>
                        <a:rPr lang="zh-CN" altLang="en-US" sz="1600" dirty="0"/>
                        <a:t>分类</a:t>
                      </a:r>
                    </a:p>
                  </a:txBody>
                  <a:tcPr marL="45720" marR="45720" marT="0" marB="0"/>
                </a:tc>
                <a:tc>
                  <a:txBody>
                    <a:bodyPr/>
                    <a:lstStyle/>
                    <a:p>
                      <a:r>
                        <a:rPr lang="zh-CN" altLang="en-US" sz="1600" dirty="0"/>
                        <a:t>子类</a:t>
                      </a:r>
                    </a:p>
                  </a:txBody>
                  <a:tcPr marL="45720" marR="45720" marT="0" marB="0"/>
                </a:tc>
                <a:extLst>
                  <a:ext uri="{0D108BD9-81ED-4DB2-BD59-A6C34878D82A}">
                    <a16:rowId xmlns:a16="http://schemas.microsoft.com/office/drawing/2014/main" val="3334160512"/>
                  </a:ext>
                </a:extLst>
              </a:tr>
              <a:tr h="306550">
                <a:tc>
                  <a:txBody>
                    <a:bodyPr/>
                    <a:lstStyle/>
                    <a:p>
                      <a:r>
                        <a:rPr lang="en-US" altLang="zh-CN" sz="1600" dirty="0"/>
                        <a:t>1. </a:t>
                      </a:r>
                      <a:r>
                        <a:rPr lang="zh-CN" altLang="en-US" sz="1600" dirty="0"/>
                        <a:t>问答助理</a:t>
                      </a:r>
                    </a:p>
                  </a:txBody>
                  <a:tcPr marL="45720" marR="45720" marT="0" marB="0"/>
                </a:tc>
                <a:tc>
                  <a:txBody>
                    <a:bodyPr/>
                    <a:lstStyle/>
                    <a:p>
                      <a:r>
                        <a:rPr lang="en-US" altLang="zh-CN" sz="1600" dirty="0"/>
                        <a:t>1.1 </a:t>
                      </a:r>
                      <a:r>
                        <a:rPr lang="zh-CN" altLang="en-US" sz="1600" dirty="0"/>
                        <a:t>随意聊天</a:t>
                      </a:r>
                    </a:p>
                  </a:txBody>
                  <a:tcPr marL="45720" marR="45720" marT="0" marB="0"/>
                </a:tc>
                <a:extLst>
                  <a:ext uri="{0D108BD9-81ED-4DB2-BD59-A6C34878D82A}">
                    <a16:rowId xmlns:a16="http://schemas.microsoft.com/office/drawing/2014/main" val="2065973883"/>
                  </a:ext>
                </a:extLst>
              </a:tr>
              <a:tr h="306550">
                <a:tc>
                  <a:txBody>
                    <a:bodyPr/>
                    <a:lstStyle/>
                    <a:p>
                      <a:endParaRPr lang="zh-CN" altLang="en-US" sz="1600" dirty="0"/>
                    </a:p>
                  </a:txBody>
                  <a:tcPr marL="45720" marR="45720" marT="0" marB="0"/>
                </a:tc>
                <a:tc>
                  <a:txBody>
                    <a:bodyPr/>
                    <a:lstStyle/>
                    <a:p>
                      <a:r>
                        <a:rPr lang="en-US" altLang="zh-CN" sz="1600" dirty="0"/>
                        <a:t>1.2 </a:t>
                      </a:r>
                      <a:r>
                        <a:rPr lang="zh-CN" altLang="en-US" sz="1600" dirty="0"/>
                        <a:t>深入研究</a:t>
                      </a:r>
                    </a:p>
                  </a:txBody>
                  <a:tcPr marL="45720" marR="45720" marT="0" marB="0"/>
                </a:tc>
                <a:extLst>
                  <a:ext uri="{0D108BD9-81ED-4DB2-BD59-A6C34878D82A}">
                    <a16:rowId xmlns:a16="http://schemas.microsoft.com/office/drawing/2014/main" val="1399774960"/>
                  </a:ext>
                </a:extLst>
              </a:tr>
              <a:tr h="306550">
                <a:tc>
                  <a:txBody>
                    <a:bodyPr/>
                    <a:lstStyle/>
                    <a:p>
                      <a:endParaRPr lang="zh-CN" altLang="en-US" sz="1600" dirty="0"/>
                    </a:p>
                  </a:txBody>
                  <a:tcPr marL="45720" marR="45720" marT="0" marB="0"/>
                </a:tc>
                <a:tc>
                  <a:txBody>
                    <a:bodyPr/>
                    <a:lstStyle/>
                    <a:p>
                      <a:r>
                        <a:rPr lang="en-US" altLang="zh-CN" sz="1600" dirty="0"/>
                        <a:t>1.3 </a:t>
                      </a:r>
                      <a:r>
                        <a:rPr lang="zh-CN" altLang="en-US" sz="1600" dirty="0"/>
                        <a:t>信息收集</a:t>
                      </a:r>
                    </a:p>
                  </a:txBody>
                  <a:tcPr marL="45720" marR="45720" marT="0" marB="0"/>
                </a:tc>
                <a:extLst>
                  <a:ext uri="{0D108BD9-81ED-4DB2-BD59-A6C34878D82A}">
                    <a16:rowId xmlns:a16="http://schemas.microsoft.com/office/drawing/2014/main" val="2868926589"/>
                  </a:ext>
                </a:extLst>
              </a:tr>
              <a:tr h="306550">
                <a:tc>
                  <a:txBody>
                    <a:bodyPr/>
                    <a:lstStyle/>
                    <a:p>
                      <a:endParaRPr lang="zh-CN" altLang="en-US" sz="1600" dirty="0"/>
                    </a:p>
                  </a:txBody>
                  <a:tcPr marL="45720" marR="45720" marT="0" marB="0"/>
                </a:tc>
                <a:tc>
                  <a:txBody>
                    <a:bodyPr/>
                    <a:lstStyle/>
                    <a:p>
                      <a:r>
                        <a:rPr lang="en-US" altLang="zh-CN" sz="1600" dirty="0"/>
                        <a:t>1.4 </a:t>
                      </a:r>
                      <a:r>
                        <a:rPr lang="zh-CN" altLang="en-US" sz="1600" dirty="0"/>
                        <a:t>老师教练</a:t>
                      </a:r>
                    </a:p>
                  </a:txBody>
                  <a:tcPr marL="45720" marR="45720" marT="0" marB="0"/>
                </a:tc>
                <a:extLst>
                  <a:ext uri="{0D108BD9-81ED-4DB2-BD59-A6C34878D82A}">
                    <a16:rowId xmlns:a16="http://schemas.microsoft.com/office/drawing/2014/main" val="666308929"/>
                  </a:ext>
                </a:extLst>
              </a:tr>
              <a:tr h="306550">
                <a:tc>
                  <a:txBody>
                    <a:bodyPr/>
                    <a:lstStyle/>
                    <a:p>
                      <a:r>
                        <a:rPr lang="en-US" altLang="zh-CN" sz="1600" dirty="0"/>
                        <a:t>2. </a:t>
                      </a:r>
                      <a:r>
                        <a:rPr lang="zh-CN" altLang="en-US" sz="1600" dirty="0"/>
                        <a:t>内容创作</a:t>
                      </a:r>
                    </a:p>
                  </a:txBody>
                  <a:tcPr marL="45720" marR="4572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2.1 </a:t>
                      </a:r>
                      <a:r>
                        <a:rPr lang="zh-CN" altLang="en-US" sz="1600" dirty="0"/>
                        <a:t>文章创作</a:t>
                      </a:r>
                      <a:r>
                        <a:rPr lang="en-US" altLang="zh-CN" sz="1600" dirty="0"/>
                        <a:t>:</a:t>
                      </a:r>
                      <a:r>
                        <a:rPr lang="zh-CN" altLang="en-US" sz="1600" dirty="0"/>
                        <a:t>诗歌、剧本</a:t>
                      </a:r>
                      <a:r>
                        <a:rPr lang="en-US" altLang="zh-CN" sz="1600" dirty="0"/>
                        <a:t>…</a:t>
                      </a:r>
                      <a:endParaRPr lang="zh-CN" altLang="en-US" sz="1600" dirty="0"/>
                    </a:p>
                  </a:txBody>
                  <a:tcPr marL="45720" marR="45720" marT="0" marB="0"/>
                </a:tc>
                <a:extLst>
                  <a:ext uri="{0D108BD9-81ED-4DB2-BD59-A6C34878D82A}">
                    <a16:rowId xmlns:a16="http://schemas.microsoft.com/office/drawing/2014/main" val="2916565633"/>
                  </a:ext>
                </a:extLst>
              </a:tr>
              <a:tr h="306550">
                <a:tc>
                  <a:txBody>
                    <a:bodyPr/>
                    <a:lstStyle/>
                    <a:p>
                      <a:endParaRPr lang="zh-CN" altLang="en-US" sz="1600" dirty="0"/>
                    </a:p>
                  </a:txBody>
                  <a:tcPr marL="45720" marR="4572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2.2 </a:t>
                      </a:r>
                      <a:r>
                        <a:rPr lang="zh-CN" altLang="en-US" sz="1600" dirty="0"/>
                        <a:t>扩写续写</a:t>
                      </a:r>
                    </a:p>
                  </a:txBody>
                  <a:tcPr marL="45720" marR="45720" marT="0" marB="0"/>
                </a:tc>
                <a:extLst>
                  <a:ext uri="{0D108BD9-81ED-4DB2-BD59-A6C34878D82A}">
                    <a16:rowId xmlns:a16="http://schemas.microsoft.com/office/drawing/2014/main" val="2578109360"/>
                  </a:ext>
                </a:extLst>
              </a:tr>
              <a:tr h="306550">
                <a:tc>
                  <a:txBody>
                    <a:bodyPr/>
                    <a:lstStyle/>
                    <a:p>
                      <a:endParaRPr lang="zh-CN" altLang="en-US" sz="1600" dirty="0"/>
                    </a:p>
                  </a:txBody>
                  <a:tcPr marL="45720" marR="4572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2.3 </a:t>
                      </a:r>
                      <a:r>
                        <a:rPr lang="zh-CN" altLang="en-US" sz="1600" dirty="0"/>
                        <a:t>名称标题推荐</a:t>
                      </a:r>
                    </a:p>
                  </a:txBody>
                  <a:tcPr marL="45720" marR="45720" marT="0" marB="0"/>
                </a:tc>
                <a:extLst>
                  <a:ext uri="{0D108BD9-81ED-4DB2-BD59-A6C34878D82A}">
                    <a16:rowId xmlns:a16="http://schemas.microsoft.com/office/drawing/2014/main" val="3621862606"/>
                  </a:ext>
                </a:extLst>
              </a:tr>
              <a:tr h="306550">
                <a:tc>
                  <a:txBody>
                    <a:bodyPr/>
                    <a:lstStyle/>
                    <a:p>
                      <a:endParaRPr lang="zh-CN" altLang="en-US" sz="1600"/>
                    </a:p>
                  </a:txBody>
                  <a:tcPr marL="45720" marR="45720" marT="0" marB="0"/>
                </a:tc>
                <a:tc>
                  <a:txBody>
                    <a:bodyPr/>
                    <a:lstStyle/>
                    <a:p>
                      <a:r>
                        <a:rPr lang="en-US" altLang="zh-CN" sz="1600" dirty="0"/>
                        <a:t>2.4 </a:t>
                      </a:r>
                      <a:r>
                        <a:rPr lang="zh-CN" altLang="en-US" sz="1600" dirty="0"/>
                        <a:t>素材推荐</a:t>
                      </a:r>
                    </a:p>
                  </a:txBody>
                  <a:tcPr marL="45720" marR="45720" marT="0" marB="0"/>
                </a:tc>
                <a:extLst>
                  <a:ext uri="{0D108BD9-81ED-4DB2-BD59-A6C34878D82A}">
                    <a16:rowId xmlns:a16="http://schemas.microsoft.com/office/drawing/2014/main" val="3743829421"/>
                  </a:ext>
                </a:extLst>
              </a:tr>
              <a:tr h="306550">
                <a:tc>
                  <a:txBody>
                    <a:bodyPr/>
                    <a:lstStyle/>
                    <a:p>
                      <a:endParaRPr lang="zh-CN" altLang="en-US" sz="1600" dirty="0"/>
                    </a:p>
                  </a:txBody>
                  <a:tcPr marL="45720" marR="4572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2.5 </a:t>
                      </a:r>
                      <a:r>
                        <a:rPr lang="zh-CN" altLang="en-US" sz="1600" dirty="0"/>
                        <a:t>激发创意</a:t>
                      </a:r>
                    </a:p>
                  </a:txBody>
                  <a:tcPr marL="45720" marR="45720" marT="0" marB="0"/>
                </a:tc>
                <a:extLst>
                  <a:ext uri="{0D108BD9-81ED-4DB2-BD59-A6C34878D82A}">
                    <a16:rowId xmlns:a16="http://schemas.microsoft.com/office/drawing/2014/main" val="192233165"/>
                  </a:ext>
                </a:extLst>
              </a:tr>
              <a:tr h="306550">
                <a:tc>
                  <a:txBody>
                    <a:bodyPr/>
                    <a:lstStyle/>
                    <a:p>
                      <a:r>
                        <a:rPr lang="en-US" altLang="zh-CN" sz="1600" dirty="0"/>
                        <a:t>3. </a:t>
                      </a:r>
                      <a:r>
                        <a:rPr lang="zh-CN" altLang="en-US" sz="1600" dirty="0"/>
                        <a:t>文章改写</a:t>
                      </a:r>
                    </a:p>
                  </a:txBody>
                  <a:tcPr marL="45720" marR="45720" marT="0" marB="0"/>
                </a:tc>
                <a:tc>
                  <a:txBody>
                    <a:bodyPr/>
                    <a:lstStyle/>
                    <a:p>
                      <a:r>
                        <a:rPr lang="en-US" altLang="zh-CN" sz="1600" dirty="0"/>
                        <a:t>3.1 </a:t>
                      </a:r>
                      <a:r>
                        <a:rPr lang="zh-CN" altLang="en-US" sz="1600" dirty="0"/>
                        <a:t>翻译</a:t>
                      </a:r>
                    </a:p>
                  </a:txBody>
                  <a:tcPr marL="45720" marR="45720" marT="0" marB="0"/>
                </a:tc>
                <a:extLst>
                  <a:ext uri="{0D108BD9-81ED-4DB2-BD59-A6C34878D82A}">
                    <a16:rowId xmlns:a16="http://schemas.microsoft.com/office/drawing/2014/main" val="616126089"/>
                  </a:ext>
                </a:extLst>
              </a:tr>
              <a:tr h="306550">
                <a:tc>
                  <a:txBody>
                    <a:bodyPr/>
                    <a:lstStyle/>
                    <a:p>
                      <a:endParaRPr lang="zh-CN" altLang="en-US" sz="1600"/>
                    </a:p>
                  </a:txBody>
                  <a:tcPr marL="45720" marR="45720" marT="0" marB="0"/>
                </a:tc>
                <a:tc>
                  <a:txBody>
                    <a:bodyPr/>
                    <a:lstStyle/>
                    <a:p>
                      <a:r>
                        <a:rPr lang="en-US" altLang="zh-CN" sz="1600" dirty="0"/>
                        <a:t>3.2 </a:t>
                      </a:r>
                      <a:r>
                        <a:rPr lang="zh-CN" altLang="en-US" sz="1600" dirty="0"/>
                        <a:t>润色、重写</a:t>
                      </a:r>
                    </a:p>
                  </a:txBody>
                  <a:tcPr marL="45720" marR="45720" marT="0" marB="0"/>
                </a:tc>
                <a:extLst>
                  <a:ext uri="{0D108BD9-81ED-4DB2-BD59-A6C34878D82A}">
                    <a16:rowId xmlns:a16="http://schemas.microsoft.com/office/drawing/2014/main" val="2513070982"/>
                  </a:ext>
                </a:extLst>
              </a:tr>
              <a:tr h="306550">
                <a:tc>
                  <a:txBody>
                    <a:bodyPr/>
                    <a:lstStyle/>
                    <a:p>
                      <a:endParaRPr lang="zh-CN" altLang="en-US" sz="1600" dirty="0"/>
                    </a:p>
                  </a:txBody>
                  <a:tcPr marL="45720" marR="45720" marT="0" marB="0"/>
                </a:tc>
                <a:tc>
                  <a:txBody>
                    <a:bodyPr/>
                    <a:lstStyle/>
                    <a:p>
                      <a:r>
                        <a:rPr lang="en-US" altLang="zh-CN" sz="1600" dirty="0"/>
                        <a:t>3.3 </a:t>
                      </a:r>
                      <a:r>
                        <a:rPr lang="zh-CN" altLang="en-US" sz="1600" dirty="0"/>
                        <a:t>摘要</a:t>
                      </a:r>
                    </a:p>
                  </a:txBody>
                  <a:tcPr marL="45720" marR="45720" marT="0" marB="0"/>
                </a:tc>
                <a:extLst>
                  <a:ext uri="{0D108BD9-81ED-4DB2-BD59-A6C34878D82A}">
                    <a16:rowId xmlns:a16="http://schemas.microsoft.com/office/drawing/2014/main" val="2994508691"/>
                  </a:ext>
                </a:extLst>
              </a:tr>
              <a:tr h="306550">
                <a:tc>
                  <a:txBody>
                    <a:bodyPr/>
                    <a:lstStyle/>
                    <a:p>
                      <a:r>
                        <a:rPr lang="en-US" altLang="zh-CN" sz="1600" dirty="0"/>
                        <a:t>4. NLP</a:t>
                      </a:r>
                      <a:r>
                        <a:rPr lang="zh-CN" altLang="en-US" sz="1600" dirty="0"/>
                        <a:t>任务</a:t>
                      </a:r>
                    </a:p>
                  </a:txBody>
                  <a:tcPr marL="45720" marR="45720" marT="0" marB="0"/>
                </a:tc>
                <a:tc>
                  <a:txBody>
                    <a:bodyPr/>
                    <a:lstStyle/>
                    <a:p>
                      <a:r>
                        <a:rPr lang="en-US" altLang="zh-CN" sz="1600" dirty="0"/>
                        <a:t>4.1 </a:t>
                      </a:r>
                      <a:r>
                        <a:rPr lang="zh-CN" altLang="en-US" sz="1600" dirty="0"/>
                        <a:t>阅读理解</a:t>
                      </a:r>
                    </a:p>
                  </a:txBody>
                  <a:tcPr marL="45720" marR="45720" marT="0" marB="0"/>
                </a:tc>
                <a:extLst>
                  <a:ext uri="{0D108BD9-81ED-4DB2-BD59-A6C34878D82A}">
                    <a16:rowId xmlns:a16="http://schemas.microsoft.com/office/drawing/2014/main" val="2997645101"/>
                  </a:ext>
                </a:extLst>
              </a:tr>
              <a:tr h="306550">
                <a:tc>
                  <a:txBody>
                    <a:bodyPr/>
                    <a:lstStyle/>
                    <a:p>
                      <a:endParaRPr lang="zh-CN" altLang="en-US" sz="1600" dirty="0"/>
                    </a:p>
                  </a:txBody>
                  <a:tcPr marL="45720" marR="45720" marT="0" marB="0"/>
                </a:tc>
                <a:tc>
                  <a:txBody>
                    <a:bodyPr/>
                    <a:lstStyle/>
                    <a:p>
                      <a:r>
                        <a:rPr lang="en-US" altLang="zh-CN" sz="1600" dirty="0"/>
                        <a:t>4.2 </a:t>
                      </a:r>
                      <a:r>
                        <a:rPr lang="zh-CN" altLang="en-US" sz="1600" dirty="0"/>
                        <a:t>分类</a:t>
                      </a:r>
                      <a:r>
                        <a:rPr lang="en-US" altLang="zh-CN" sz="1600" dirty="0"/>
                        <a:t>: </a:t>
                      </a:r>
                      <a:r>
                        <a:rPr lang="zh-CN" altLang="en-US" sz="1600" dirty="0"/>
                        <a:t> 实体、情感</a:t>
                      </a:r>
                      <a:r>
                        <a:rPr lang="en-US" altLang="zh-CN" sz="1600" dirty="0"/>
                        <a:t>….</a:t>
                      </a:r>
                      <a:endParaRPr lang="zh-CN" altLang="en-US" sz="1600" dirty="0"/>
                    </a:p>
                  </a:txBody>
                  <a:tcPr marL="45720" marR="45720" marT="0" marB="0"/>
                </a:tc>
                <a:extLst>
                  <a:ext uri="{0D108BD9-81ED-4DB2-BD59-A6C34878D82A}">
                    <a16:rowId xmlns:a16="http://schemas.microsoft.com/office/drawing/2014/main" val="13154523"/>
                  </a:ext>
                </a:extLst>
              </a:tr>
              <a:tr h="306550">
                <a:tc>
                  <a:txBody>
                    <a:bodyPr/>
                    <a:lstStyle/>
                    <a:p>
                      <a:r>
                        <a:rPr lang="en-US" altLang="zh-CN" sz="1600" dirty="0"/>
                        <a:t>5. </a:t>
                      </a:r>
                      <a:r>
                        <a:rPr lang="zh-CN" altLang="en-US" sz="1600" dirty="0"/>
                        <a:t>代码开发</a:t>
                      </a:r>
                    </a:p>
                  </a:txBody>
                  <a:tcPr marL="45720" marR="45720" marT="0" marB="0"/>
                </a:tc>
                <a:tc>
                  <a:txBody>
                    <a:bodyPr/>
                    <a:lstStyle/>
                    <a:p>
                      <a:r>
                        <a:rPr lang="en-US" altLang="zh-CN" sz="1600" dirty="0"/>
                        <a:t>5.1 </a:t>
                      </a:r>
                      <a:r>
                        <a:rPr lang="zh-CN" altLang="en-US" sz="1600" dirty="0"/>
                        <a:t>代码生成</a:t>
                      </a:r>
                      <a:r>
                        <a:rPr lang="en-US" altLang="zh-CN" sz="1600" dirty="0"/>
                        <a:t>:</a:t>
                      </a:r>
                      <a:r>
                        <a:rPr lang="zh-CN" altLang="en-US" sz="1600" dirty="0"/>
                        <a:t> </a:t>
                      </a:r>
                      <a:r>
                        <a:rPr lang="en-US" altLang="zh-CN" sz="1600" dirty="0"/>
                        <a:t>python\R\Excel\C…</a:t>
                      </a:r>
                      <a:endParaRPr lang="zh-CN" altLang="en-US" sz="1600" dirty="0"/>
                    </a:p>
                  </a:txBody>
                  <a:tcPr marL="45720" marR="45720" marT="0" marB="0"/>
                </a:tc>
                <a:extLst>
                  <a:ext uri="{0D108BD9-81ED-4DB2-BD59-A6C34878D82A}">
                    <a16:rowId xmlns:a16="http://schemas.microsoft.com/office/drawing/2014/main" val="3564410696"/>
                  </a:ext>
                </a:extLst>
              </a:tr>
              <a:tr h="306550">
                <a:tc>
                  <a:txBody>
                    <a:bodyPr/>
                    <a:lstStyle/>
                    <a:p>
                      <a:endParaRPr lang="zh-CN" altLang="en-US" sz="1600" dirty="0"/>
                    </a:p>
                  </a:txBody>
                  <a:tcPr marL="45720" marR="45720" marT="0" marB="0"/>
                </a:tc>
                <a:tc>
                  <a:txBody>
                    <a:bodyPr/>
                    <a:lstStyle/>
                    <a:p>
                      <a:r>
                        <a:rPr lang="en-US" altLang="zh-CN" sz="1600" dirty="0"/>
                        <a:t>5.2 Bug</a:t>
                      </a:r>
                      <a:r>
                        <a:rPr lang="zh-CN" altLang="en-US" sz="1600" dirty="0"/>
                        <a:t>修改</a:t>
                      </a:r>
                    </a:p>
                  </a:txBody>
                  <a:tcPr marL="45720" marR="45720" marT="0" marB="0"/>
                </a:tc>
                <a:extLst>
                  <a:ext uri="{0D108BD9-81ED-4DB2-BD59-A6C34878D82A}">
                    <a16:rowId xmlns:a16="http://schemas.microsoft.com/office/drawing/2014/main" val="1487409704"/>
                  </a:ext>
                </a:extLst>
              </a:tr>
              <a:tr h="306550">
                <a:tc>
                  <a:txBody>
                    <a:bodyPr/>
                    <a:lstStyle/>
                    <a:p>
                      <a:endParaRPr lang="zh-CN" altLang="en-US" sz="1600" dirty="0"/>
                    </a:p>
                  </a:txBody>
                  <a:tcPr marL="45720" marR="45720" marT="0" marB="0"/>
                </a:tc>
                <a:tc>
                  <a:txBody>
                    <a:bodyPr/>
                    <a:lstStyle/>
                    <a:p>
                      <a:r>
                        <a:rPr lang="en-US" altLang="zh-CN" sz="1600" dirty="0"/>
                        <a:t>5.3 </a:t>
                      </a:r>
                      <a:r>
                        <a:rPr lang="zh-CN" altLang="en-US" sz="1600" dirty="0"/>
                        <a:t>代码测试</a:t>
                      </a:r>
                    </a:p>
                  </a:txBody>
                  <a:tcPr marL="45720" marR="45720" marT="0" marB="0"/>
                </a:tc>
                <a:extLst>
                  <a:ext uri="{0D108BD9-81ED-4DB2-BD59-A6C34878D82A}">
                    <a16:rowId xmlns:a16="http://schemas.microsoft.com/office/drawing/2014/main" val="266847576"/>
                  </a:ext>
                </a:extLst>
              </a:tr>
            </a:tbl>
          </a:graphicData>
        </a:graphic>
      </p:graphicFrame>
      <p:pic>
        <p:nvPicPr>
          <p:cNvPr id="6" name="图片 5">
            <a:extLst>
              <a:ext uri="{FF2B5EF4-FFF2-40B4-BE49-F238E27FC236}">
                <a16:creationId xmlns:a16="http://schemas.microsoft.com/office/drawing/2014/main" id="{A1698D73-9F13-475F-634F-68FC055A22F8}"/>
              </a:ext>
            </a:extLst>
          </p:cNvPr>
          <p:cNvPicPr>
            <a:picLocks noChangeAspect="1"/>
          </p:cNvPicPr>
          <p:nvPr/>
        </p:nvPicPr>
        <p:blipFill>
          <a:blip r:embed="rId3"/>
          <a:stretch>
            <a:fillRect/>
          </a:stretch>
        </p:blipFill>
        <p:spPr>
          <a:xfrm>
            <a:off x="7844401" y="1351817"/>
            <a:ext cx="3170195" cy="4900085"/>
          </a:xfrm>
          <a:prstGeom prst="rect">
            <a:avLst/>
          </a:prstGeom>
        </p:spPr>
      </p:pic>
      <p:sp>
        <p:nvSpPr>
          <p:cNvPr id="3" name="箭头: 燕尾形 2">
            <a:extLst>
              <a:ext uri="{FF2B5EF4-FFF2-40B4-BE49-F238E27FC236}">
                <a16:creationId xmlns:a16="http://schemas.microsoft.com/office/drawing/2014/main" id="{C722D9D2-0C10-FA59-5070-FECFA43A3B16}"/>
              </a:ext>
            </a:extLst>
          </p:cNvPr>
          <p:cNvSpPr/>
          <p:nvPr/>
        </p:nvSpPr>
        <p:spPr>
          <a:xfrm>
            <a:off x="6417751" y="3383902"/>
            <a:ext cx="1100831" cy="1074198"/>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642895462"/>
      </p:ext>
    </p:extLst>
  </p:cSld>
  <p:clrMapOvr>
    <a:masterClrMapping/>
  </p:clrMapOvr>
  <mc:AlternateContent xmlns:mc="http://schemas.openxmlformats.org/markup-compatibility/2006" xmlns:p14="http://schemas.microsoft.com/office/powerpoint/2010/main">
    <mc:Choice Requires="p14">
      <p:transition spd="slow" p14:dur="2000" advTm="4"/>
    </mc:Choice>
    <mc:Fallback xmlns="">
      <p:transition spd="slow" advTm="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4060C-9D4A-539F-D3A1-E9F2AEF5780D}"/>
              </a:ext>
            </a:extLst>
          </p:cNvPr>
          <p:cNvSpPr>
            <a:spLocks noGrp="1"/>
          </p:cNvSpPr>
          <p:nvPr>
            <p:ph type="title"/>
          </p:nvPr>
        </p:nvSpPr>
        <p:spPr/>
        <p:txBody>
          <a:bodyPr/>
          <a:lstStyle/>
          <a:p>
            <a:r>
              <a:rPr lang="zh-CN" altLang="en-US" dirty="0"/>
              <a:t>改变世界的通用人工智能</a:t>
            </a:r>
          </a:p>
        </p:txBody>
      </p:sp>
      <p:pic>
        <p:nvPicPr>
          <p:cNvPr id="5" name="图片 4">
            <a:extLst>
              <a:ext uri="{FF2B5EF4-FFF2-40B4-BE49-F238E27FC236}">
                <a16:creationId xmlns:a16="http://schemas.microsoft.com/office/drawing/2014/main" id="{088F626F-A305-9AE3-0F25-A47DA815D059}"/>
              </a:ext>
            </a:extLst>
          </p:cNvPr>
          <p:cNvPicPr>
            <a:picLocks noChangeAspect="1"/>
          </p:cNvPicPr>
          <p:nvPr/>
        </p:nvPicPr>
        <p:blipFill>
          <a:blip r:embed="rId2"/>
          <a:stretch>
            <a:fillRect/>
          </a:stretch>
        </p:blipFill>
        <p:spPr>
          <a:xfrm>
            <a:off x="757602" y="1415684"/>
            <a:ext cx="8538312" cy="1768949"/>
          </a:xfrm>
          <a:prstGeom prst="rect">
            <a:avLst/>
          </a:prstGeom>
        </p:spPr>
      </p:pic>
      <p:sp>
        <p:nvSpPr>
          <p:cNvPr id="6" name="AutoShape 2">
            <a:extLst>
              <a:ext uri="{FF2B5EF4-FFF2-40B4-BE49-F238E27FC236}">
                <a16:creationId xmlns:a16="http://schemas.microsoft.com/office/drawing/2014/main" id="{0134551B-B99C-4503-40BC-AF249A01F4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CC0E9D95-FEE8-3920-6A71-5AEC33B04249}"/>
              </a:ext>
            </a:extLst>
          </p:cNvPr>
          <p:cNvPicPr>
            <a:picLocks noChangeAspect="1"/>
          </p:cNvPicPr>
          <p:nvPr/>
        </p:nvPicPr>
        <p:blipFill>
          <a:blip r:embed="rId3"/>
          <a:stretch>
            <a:fillRect/>
          </a:stretch>
        </p:blipFill>
        <p:spPr>
          <a:xfrm>
            <a:off x="838200" y="3633530"/>
            <a:ext cx="1946304" cy="1403838"/>
          </a:xfrm>
          <a:prstGeom prst="rect">
            <a:avLst/>
          </a:prstGeom>
        </p:spPr>
      </p:pic>
      <p:sp>
        <p:nvSpPr>
          <p:cNvPr id="10" name="文本框 9">
            <a:extLst>
              <a:ext uri="{FF2B5EF4-FFF2-40B4-BE49-F238E27FC236}">
                <a16:creationId xmlns:a16="http://schemas.microsoft.com/office/drawing/2014/main" id="{71FF07B1-190E-A890-F787-DD30C2EA6090}"/>
              </a:ext>
            </a:extLst>
          </p:cNvPr>
          <p:cNvSpPr txBox="1"/>
          <p:nvPr/>
        </p:nvSpPr>
        <p:spPr>
          <a:xfrm>
            <a:off x="2886160" y="3633530"/>
            <a:ext cx="7130340" cy="1077218"/>
          </a:xfrm>
          <a:prstGeom prst="rect">
            <a:avLst/>
          </a:prstGeom>
          <a:noFill/>
        </p:spPr>
        <p:txBody>
          <a:bodyPr wrap="square">
            <a:spAutoFit/>
          </a:bodyPr>
          <a:lstStyle/>
          <a:p>
            <a:r>
              <a:rPr lang="zh-CN" altLang="en-US" sz="3200" b="0" i="0" dirty="0">
                <a:solidFill>
                  <a:srgbClr val="222222"/>
                </a:solidFill>
                <a:effectLst/>
                <a:latin typeface="arial" panose="020B0604020202020204" pitchFamily="34" charset="0"/>
              </a:rPr>
              <a:t>英伟达</a:t>
            </a:r>
            <a:r>
              <a:rPr lang="en-US" altLang="zh-CN" sz="3200" b="0" i="0" dirty="0">
                <a:solidFill>
                  <a:srgbClr val="222222"/>
                </a:solidFill>
                <a:effectLst/>
                <a:latin typeface="arial" panose="020B0604020202020204" pitchFamily="34" charset="0"/>
              </a:rPr>
              <a:t>CEO</a:t>
            </a:r>
            <a:r>
              <a:rPr lang="zh-CN" altLang="en-US" sz="3200" b="0" i="0" dirty="0">
                <a:solidFill>
                  <a:srgbClr val="222222"/>
                </a:solidFill>
                <a:effectLst/>
                <a:latin typeface="arial" panose="020B0604020202020204" pitchFamily="34" charset="0"/>
              </a:rPr>
              <a:t>黄仁勋的话来形容就是“</a:t>
            </a:r>
            <a:r>
              <a:rPr lang="en-US" altLang="zh-CN" sz="3200" b="1" i="0" dirty="0">
                <a:solidFill>
                  <a:srgbClr val="FF0000"/>
                </a:solidFill>
                <a:effectLst/>
                <a:latin typeface="arial" panose="020B0604020202020204" pitchFamily="34" charset="0"/>
              </a:rPr>
              <a:t>AI</a:t>
            </a:r>
            <a:r>
              <a:rPr lang="zh-CN" altLang="en-US" sz="3200" b="1" i="0" dirty="0">
                <a:solidFill>
                  <a:srgbClr val="FF0000"/>
                </a:solidFill>
                <a:effectLst/>
                <a:latin typeface="arial" panose="020B0604020202020204" pitchFamily="34" charset="0"/>
              </a:rPr>
              <a:t>的</a:t>
            </a:r>
            <a:r>
              <a:rPr lang="en-US" altLang="zh-CN" sz="3200" b="1" i="0" dirty="0">
                <a:solidFill>
                  <a:srgbClr val="FF0000"/>
                </a:solidFill>
                <a:effectLst/>
                <a:latin typeface="arial" panose="020B0604020202020204" pitchFamily="34" charset="0"/>
              </a:rPr>
              <a:t>iPhone</a:t>
            </a:r>
            <a:r>
              <a:rPr lang="zh-CN" altLang="en-US" sz="3200" b="1" i="0" dirty="0">
                <a:solidFill>
                  <a:srgbClr val="FF0000"/>
                </a:solidFill>
                <a:effectLst/>
                <a:latin typeface="arial" panose="020B0604020202020204" pitchFamily="34" charset="0"/>
              </a:rPr>
              <a:t>时刻已经到来</a:t>
            </a:r>
            <a:r>
              <a:rPr lang="zh-CN" altLang="en-US" sz="3200" b="0" i="0" dirty="0">
                <a:solidFill>
                  <a:srgbClr val="222222"/>
                </a:solidFill>
                <a:effectLst/>
                <a:latin typeface="arial" panose="020B0604020202020204" pitchFamily="34" charset="0"/>
              </a:rPr>
              <a:t>”</a:t>
            </a:r>
            <a:endParaRPr lang="zh-CN" altLang="en-US" sz="3200" dirty="0"/>
          </a:p>
        </p:txBody>
      </p:sp>
      <p:sp>
        <p:nvSpPr>
          <p:cNvPr id="13" name="内容占位符 2">
            <a:extLst>
              <a:ext uri="{FF2B5EF4-FFF2-40B4-BE49-F238E27FC236}">
                <a16:creationId xmlns:a16="http://schemas.microsoft.com/office/drawing/2014/main" id="{4661005F-4148-8F44-9292-EFDA48D241D7}"/>
              </a:ext>
            </a:extLst>
          </p:cNvPr>
          <p:cNvSpPr>
            <a:spLocks noGrp="1"/>
          </p:cNvSpPr>
          <p:nvPr>
            <p:ph idx="1"/>
          </p:nvPr>
        </p:nvSpPr>
        <p:spPr>
          <a:xfrm>
            <a:off x="757602" y="5442316"/>
            <a:ext cx="10515600" cy="1326784"/>
          </a:xfrm>
        </p:spPr>
        <p:txBody>
          <a:bodyPr>
            <a:normAutofit/>
          </a:bodyPr>
          <a:lstStyle/>
          <a:p>
            <a:r>
              <a:rPr lang="en-US" altLang="zh-CN" sz="3200" dirty="0"/>
              <a:t>ChatGPT</a:t>
            </a:r>
            <a:r>
              <a:rPr lang="zh-CN" altLang="en-US" sz="3200" dirty="0"/>
              <a:t>将加速通用人工智能的实现</a:t>
            </a:r>
            <a:endParaRPr lang="en-US" altLang="zh-CN" sz="3200" dirty="0"/>
          </a:p>
          <a:p>
            <a:r>
              <a:rPr lang="zh-CN" altLang="en-US" sz="3200" dirty="0"/>
              <a:t>通用人工智能：</a:t>
            </a:r>
            <a:r>
              <a:rPr lang="en-US" altLang="zh-CN" sz="3200" dirty="0"/>
              <a:t>AGI</a:t>
            </a:r>
            <a:r>
              <a:rPr lang="zh-CN" altLang="en-US" sz="3200" dirty="0"/>
              <a:t>（</a:t>
            </a:r>
            <a:r>
              <a:rPr lang="en-US" altLang="zh-CN" sz="3200" dirty="0"/>
              <a:t>Artificial General Intelligence</a:t>
            </a:r>
            <a:r>
              <a:rPr lang="zh-CN" altLang="en-US" sz="3200" dirty="0"/>
              <a:t>）</a:t>
            </a:r>
          </a:p>
        </p:txBody>
      </p:sp>
    </p:spTree>
    <p:extLst>
      <p:ext uri="{BB962C8B-B14F-4D97-AF65-F5344CB8AC3E}">
        <p14:creationId xmlns:p14="http://schemas.microsoft.com/office/powerpoint/2010/main" val="992098337"/>
      </p:ext>
    </p:extLst>
  </p:cSld>
  <p:clrMapOvr>
    <a:masterClrMapping/>
  </p:clrMapOvr>
  <mc:AlternateContent xmlns:mc="http://schemas.openxmlformats.org/markup-compatibility/2006" xmlns:p14="http://schemas.microsoft.com/office/powerpoint/2010/main">
    <mc:Choice Requires="p14">
      <p:transition spd="slow" p14:dur="2000" advTm="6"/>
    </mc:Choice>
    <mc:Fallback xmlns="">
      <p:transition spd="slow" advTm="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EA7AD1-E2DA-4633-3426-6C487478CCE7}"/>
              </a:ext>
            </a:extLst>
          </p:cNvPr>
          <p:cNvSpPr>
            <a:spLocks noGrp="1"/>
          </p:cNvSpPr>
          <p:nvPr>
            <p:ph type="title"/>
          </p:nvPr>
        </p:nvSpPr>
        <p:spPr/>
        <p:txBody>
          <a:bodyPr/>
          <a:lstStyle/>
          <a:p>
            <a:r>
              <a:rPr lang="zh-CN" altLang="en-US" dirty="0"/>
              <a:t>智能革命：第四次科技革命</a:t>
            </a:r>
          </a:p>
        </p:txBody>
      </p:sp>
      <p:sp>
        <p:nvSpPr>
          <p:cNvPr id="5" name="文本占位符 4">
            <a:extLst>
              <a:ext uri="{FF2B5EF4-FFF2-40B4-BE49-F238E27FC236}">
                <a16:creationId xmlns:a16="http://schemas.microsoft.com/office/drawing/2014/main" id="{B69AAF98-B21A-26FC-4170-13DB1E835E9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03202500"/>
      </p:ext>
    </p:extLst>
  </p:cSld>
  <p:clrMapOvr>
    <a:masterClrMapping/>
  </p:clrMapOvr>
  <mc:AlternateContent xmlns:mc="http://schemas.openxmlformats.org/markup-compatibility/2006" xmlns:p14="http://schemas.microsoft.com/office/powerpoint/2010/main">
    <mc:Choice Requires="p14">
      <p:transition spd="slow" p14:dur="2000" advTm="7"/>
    </mc:Choice>
    <mc:Fallback xmlns="">
      <p:transition spd="slow" advTm="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65D9086-7A60-F044-97F4-E26E05899B48}"/>
              </a:ext>
            </a:extLst>
          </p:cNvPr>
          <p:cNvSpPr>
            <a:spLocks noGrp="1"/>
          </p:cNvSpPr>
          <p:nvPr>
            <p:ph type="title"/>
          </p:nvPr>
        </p:nvSpPr>
        <p:spPr/>
        <p:txBody>
          <a:bodyPr/>
          <a:lstStyle/>
          <a:p>
            <a:r>
              <a:rPr lang="zh-CN" altLang="en-US" dirty="0"/>
              <a:t>科技革命（工业革命）</a:t>
            </a:r>
          </a:p>
        </p:txBody>
      </p:sp>
      <p:pic>
        <p:nvPicPr>
          <p:cNvPr id="3" name="图片 2">
            <a:extLst>
              <a:ext uri="{FF2B5EF4-FFF2-40B4-BE49-F238E27FC236}">
                <a16:creationId xmlns:a16="http://schemas.microsoft.com/office/drawing/2014/main" id="{BE916619-9361-BB64-41BD-941772EC158B}"/>
              </a:ext>
            </a:extLst>
          </p:cNvPr>
          <p:cNvPicPr>
            <a:picLocks noChangeAspect="1"/>
          </p:cNvPicPr>
          <p:nvPr/>
        </p:nvPicPr>
        <p:blipFill>
          <a:blip r:embed="rId3"/>
          <a:stretch>
            <a:fillRect/>
          </a:stretch>
        </p:blipFill>
        <p:spPr>
          <a:xfrm>
            <a:off x="701582" y="1103010"/>
            <a:ext cx="10023857" cy="5444935"/>
          </a:xfrm>
          <a:prstGeom prst="rect">
            <a:avLst/>
          </a:prstGeom>
        </p:spPr>
      </p:pic>
    </p:spTree>
    <p:extLst>
      <p:ext uri="{BB962C8B-B14F-4D97-AF65-F5344CB8AC3E}">
        <p14:creationId xmlns:p14="http://schemas.microsoft.com/office/powerpoint/2010/main" val="1857541462"/>
      </p:ext>
    </p:extLst>
  </p:cSld>
  <p:clrMapOvr>
    <a:masterClrMapping/>
  </p:clrMapOvr>
  <mc:AlternateContent xmlns:mc="http://schemas.openxmlformats.org/markup-compatibility/2006" xmlns:p14="http://schemas.microsoft.com/office/powerpoint/2010/main">
    <mc:Choice Requires="p14">
      <p:transition spd="slow" p14:dur="2000" advTm="9"/>
    </mc:Choice>
    <mc:Fallback xmlns="">
      <p:transition spd="slow" advTm="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A00CA-F458-930A-9E11-743C561FEB17}"/>
              </a:ext>
            </a:extLst>
          </p:cNvPr>
          <p:cNvSpPr>
            <a:spLocks noGrp="1"/>
          </p:cNvSpPr>
          <p:nvPr>
            <p:ph type="title"/>
          </p:nvPr>
        </p:nvSpPr>
        <p:spPr/>
        <p:txBody>
          <a:bodyPr/>
          <a:lstStyle/>
          <a:p>
            <a:r>
              <a:rPr lang="zh-CN" altLang="en-US" dirty="0"/>
              <a:t>科技革命</a:t>
            </a:r>
          </a:p>
        </p:txBody>
      </p:sp>
      <p:graphicFrame>
        <p:nvGraphicFramePr>
          <p:cNvPr id="7" name="图示 6">
            <a:extLst>
              <a:ext uri="{FF2B5EF4-FFF2-40B4-BE49-F238E27FC236}">
                <a16:creationId xmlns:a16="http://schemas.microsoft.com/office/drawing/2014/main" id="{AF84C614-235B-BA1E-644D-27F1FE5BB81A}"/>
              </a:ext>
            </a:extLst>
          </p:cNvPr>
          <p:cNvGraphicFramePr/>
          <p:nvPr>
            <p:extLst>
              <p:ext uri="{D42A27DB-BD31-4B8C-83A1-F6EECF244321}">
                <p14:modId xmlns:p14="http://schemas.microsoft.com/office/powerpoint/2010/main" val="2723372609"/>
              </p:ext>
            </p:extLst>
          </p:nvPr>
        </p:nvGraphicFramePr>
        <p:xfrm>
          <a:off x="-654269" y="1172413"/>
          <a:ext cx="12331262" cy="5470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6031771"/>
      </p:ext>
    </p:extLst>
  </p:cSld>
  <p:clrMapOvr>
    <a:masterClrMapping/>
  </p:clrMapOvr>
  <mc:AlternateContent xmlns:mc="http://schemas.openxmlformats.org/markup-compatibility/2006" xmlns:p14="http://schemas.microsoft.com/office/powerpoint/2010/main">
    <mc:Choice Requires="p14">
      <p:transition spd="slow" p14:dur="2000" advTm="5"/>
    </mc:Choice>
    <mc:Fallback xmlns="">
      <p:transition spd="slow" advTm="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455979" y="3272658"/>
            <a:ext cx="5502166" cy="3430446"/>
          </a:xfrm>
          <a:prstGeom prst="rect">
            <a:avLst/>
          </a:prstGeom>
        </p:spPr>
      </p:pic>
      <p:sp>
        <p:nvSpPr>
          <p:cNvPr id="2" name="标题 1"/>
          <p:cNvSpPr>
            <a:spLocks noGrp="1"/>
          </p:cNvSpPr>
          <p:nvPr>
            <p:ph type="title"/>
          </p:nvPr>
        </p:nvSpPr>
        <p:spPr/>
        <p:txBody>
          <a:bodyPr/>
          <a:lstStyle/>
          <a:p>
            <a:r>
              <a:rPr lang="zh-CN" altLang="en-US" dirty="0"/>
              <a:t>人类智能</a:t>
            </a:r>
          </a:p>
        </p:txBody>
      </p:sp>
      <p:sp>
        <p:nvSpPr>
          <p:cNvPr id="4" name="内容占位符 3"/>
          <p:cNvSpPr>
            <a:spLocks noGrp="1"/>
          </p:cNvSpPr>
          <p:nvPr>
            <p:ph idx="1"/>
          </p:nvPr>
        </p:nvSpPr>
        <p:spPr>
          <a:xfrm>
            <a:off x="756746" y="1077916"/>
            <a:ext cx="4979276" cy="5691184"/>
          </a:xfrm>
        </p:spPr>
        <p:txBody>
          <a:bodyPr>
            <a:normAutofit/>
          </a:bodyPr>
          <a:lstStyle/>
          <a:p>
            <a:r>
              <a:rPr lang="zh-CN" altLang="en-US" dirty="0">
                <a:latin typeface="微软雅黑" panose="020B0503020204020204" pitchFamily="34" charset="-122"/>
                <a:ea typeface="微软雅黑" panose="020B0503020204020204" pitchFamily="34" charset="-122"/>
              </a:rPr>
              <a:t>人类大脑是如何实现智能的</a:t>
            </a:r>
            <a:r>
              <a:rPr lang="en-US" altLang="zh-CN" dirty="0">
                <a:latin typeface="微软雅黑" panose="020B0503020204020204" pitchFamily="34" charset="-122"/>
                <a:ea typeface="微软雅黑" panose="020B0503020204020204" pitchFamily="34" charset="-122"/>
              </a:rPr>
              <a:t>?</a:t>
            </a:r>
          </a:p>
          <a:p>
            <a:pPr lvl="1"/>
            <a:r>
              <a:rPr lang="zh-CN" altLang="en-US" dirty="0">
                <a:latin typeface="微软雅黑" panose="020B0503020204020204" pitchFamily="34" charset="-122"/>
                <a:ea typeface="微软雅黑" panose="020B0503020204020204" pitchFamily="34" charset="-122"/>
              </a:rPr>
              <a:t>人类两大难题之一：宇宙起源、人脑奥秘</a:t>
            </a:r>
          </a:p>
          <a:p>
            <a:pPr lvl="1"/>
            <a:r>
              <a:rPr lang="zh-CN" altLang="en-US" dirty="0">
                <a:latin typeface="微软雅黑" panose="020B0503020204020204" pitchFamily="34" charset="-122"/>
                <a:ea typeface="微软雅黑" panose="020B0503020204020204" pitchFamily="34" charset="-122"/>
              </a:rPr>
              <a:t>对人脑奥秘知之甚少</a:t>
            </a:r>
          </a:p>
          <a:p>
            <a:r>
              <a:rPr lang="zh-CN" altLang="en-US" dirty="0">
                <a:latin typeface="微软雅黑" panose="020B0503020204020204" pitchFamily="34" charset="-122"/>
                <a:ea typeface="微软雅黑" panose="020B0503020204020204" pitchFamily="34" charset="-122"/>
              </a:rPr>
              <a:t>人脑结构</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含有</a:t>
            </a:r>
            <a:r>
              <a:rPr lang="en-US" altLang="zh-CN" dirty="0">
                <a:latin typeface="微软雅黑" panose="020B0503020204020204" pitchFamily="34" charset="-122"/>
                <a:ea typeface="微软雅黑" panose="020B0503020204020204" pitchFamily="34" charset="-122"/>
              </a:rPr>
              <a:t>10</a:t>
            </a:r>
            <a:r>
              <a:rPr lang="en-US" altLang="zh-CN" baseline="30000" dirty="0">
                <a:latin typeface="微软雅黑" panose="020B0503020204020204" pitchFamily="34" charset="-122"/>
                <a:ea typeface="微软雅黑" panose="020B0503020204020204" pitchFamily="34" charset="-122"/>
              </a:rPr>
              <a:t>11-12</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个（千亿个）神经元，而且呈现并行分布</a:t>
            </a:r>
            <a:endParaRPr lang="en-US" altLang="zh-CN" dirty="0">
              <a:latin typeface="微软雅黑" panose="020B0503020204020204" pitchFamily="34" charset="-122"/>
              <a:ea typeface="微软雅黑" panose="020B0503020204020204" pitchFamily="34" charset="-122"/>
            </a:endParaRPr>
          </a:p>
          <a:p>
            <a:pPr lvl="1"/>
            <a:r>
              <a:rPr lang="zh-CN" altLang="en-US" b="1" dirty="0">
                <a:solidFill>
                  <a:srgbClr val="00B0F0"/>
                </a:solidFill>
                <a:latin typeface="微软雅黑" panose="020B0503020204020204" pitchFamily="34" charset="-122"/>
                <a:ea typeface="微软雅黑" panose="020B0503020204020204" pitchFamily="34" charset="-122"/>
              </a:rPr>
              <a:t>形成巨大神经网络</a:t>
            </a:r>
          </a:p>
          <a:p>
            <a:r>
              <a:rPr lang="zh-CN" altLang="en-US" dirty="0">
                <a:latin typeface="微软雅黑" panose="020B0503020204020204" pitchFamily="34" charset="-122"/>
                <a:ea typeface="微软雅黑" panose="020B0503020204020204" pitchFamily="34" charset="-122"/>
              </a:rPr>
              <a:t>大脑功能</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记忆、思维、观察、分析 等</a:t>
            </a:r>
          </a:p>
          <a:p>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963F6F8-0825-6034-0B22-1207C8D25A49}"/>
              </a:ext>
            </a:extLst>
          </p:cNvPr>
          <p:cNvPicPr>
            <a:picLocks noChangeAspect="1"/>
          </p:cNvPicPr>
          <p:nvPr/>
        </p:nvPicPr>
        <p:blipFill>
          <a:blip r:embed="rId4"/>
          <a:stretch>
            <a:fillRect/>
          </a:stretch>
        </p:blipFill>
        <p:spPr>
          <a:xfrm>
            <a:off x="6949965" y="0"/>
            <a:ext cx="5013434" cy="3272658"/>
          </a:xfrm>
          <a:prstGeom prst="rect">
            <a:avLst/>
          </a:prstGeom>
        </p:spPr>
      </p:pic>
    </p:spTree>
    <p:extLst>
      <p:ext uri="{BB962C8B-B14F-4D97-AF65-F5344CB8AC3E}">
        <p14:creationId xmlns:p14="http://schemas.microsoft.com/office/powerpoint/2010/main" val="1466454187"/>
      </p:ext>
    </p:extLst>
  </p:cSld>
  <p:clrMapOvr>
    <a:masterClrMapping/>
  </p:clrMapOvr>
  <p:transition advTm="4"/>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为什么人类能成为地球的主宰？</a:t>
            </a:r>
            <a:endParaRPr lang="zh-CN" altLang="en-US" dirty="0"/>
          </a:p>
        </p:txBody>
      </p:sp>
      <p:pic>
        <p:nvPicPr>
          <p:cNvPr id="31" name="图片 30"/>
          <p:cNvPicPr>
            <a:picLocks noChangeAspect="1"/>
          </p:cNvPicPr>
          <p:nvPr/>
        </p:nvPicPr>
        <p:blipFill>
          <a:blip r:embed="rId2"/>
          <a:stretch>
            <a:fillRect/>
          </a:stretch>
        </p:blipFill>
        <p:spPr>
          <a:xfrm>
            <a:off x="629599" y="1166369"/>
            <a:ext cx="9144609" cy="5194738"/>
          </a:xfrm>
          <a:prstGeom prst="rect">
            <a:avLst/>
          </a:prstGeom>
        </p:spPr>
      </p:pic>
      <p:sp>
        <p:nvSpPr>
          <p:cNvPr id="2" name="文本框 1">
            <a:extLst>
              <a:ext uri="{FF2B5EF4-FFF2-40B4-BE49-F238E27FC236}">
                <a16:creationId xmlns:a16="http://schemas.microsoft.com/office/drawing/2014/main" id="{DACC619E-40A6-21FE-7CC7-9B69040FEF7B}"/>
              </a:ext>
            </a:extLst>
          </p:cNvPr>
          <p:cNvSpPr txBox="1"/>
          <p:nvPr/>
        </p:nvSpPr>
        <p:spPr>
          <a:xfrm>
            <a:off x="4873429" y="5837887"/>
            <a:ext cx="7117654" cy="523220"/>
          </a:xfrm>
          <a:prstGeom prst="rect">
            <a:avLst/>
          </a:prstGeom>
          <a:noFill/>
        </p:spPr>
        <p:txBody>
          <a:bodyPr wrap="none" rtlCol="0">
            <a:spAutoFit/>
          </a:bodyPr>
          <a:lstStyle/>
          <a:p>
            <a:r>
              <a:rPr lang="zh-CN" altLang="en-US" sz="2800" b="1" dirty="0">
                <a:solidFill>
                  <a:srgbClr val="0070C0"/>
                </a:solidFill>
              </a:rPr>
              <a:t>符号语言</a:t>
            </a:r>
            <a:r>
              <a:rPr lang="en-US" altLang="zh-CN" sz="2800" b="1" dirty="0">
                <a:solidFill>
                  <a:srgbClr val="0070C0"/>
                </a:solidFill>
              </a:rPr>
              <a:t>+</a:t>
            </a:r>
            <a:r>
              <a:rPr lang="zh-CN" altLang="en-US" sz="2800" b="1" dirty="0">
                <a:solidFill>
                  <a:srgbClr val="0070C0"/>
                </a:solidFill>
              </a:rPr>
              <a:t>人之间的沟通关联</a:t>
            </a:r>
            <a:r>
              <a:rPr lang="en-US" altLang="zh-CN" sz="2800" b="1" dirty="0">
                <a:solidFill>
                  <a:srgbClr val="0070C0"/>
                </a:solidFill>
              </a:rPr>
              <a:t>-&gt;</a:t>
            </a:r>
            <a:r>
              <a:rPr lang="zh-CN" altLang="en-US" sz="2800" b="1" dirty="0">
                <a:solidFill>
                  <a:srgbClr val="0070C0"/>
                </a:solidFill>
              </a:rPr>
              <a:t>构成巨大网络</a:t>
            </a:r>
          </a:p>
        </p:txBody>
      </p:sp>
    </p:spTree>
    <p:extLst>
      <p:ext uri="{BB962C8B-B14F-4D97-AF65-F5344CB8AC3E}">
        <p14:creationId xmlns:p14="http://schemas.microsoft.com/office/powerpoint/2010/main" val="3531969651"/>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D8661D4-D3D6-4C69-B5B2-CE82A22143BA}" type="slidenum">
              <a:rPr lang="en-US" altLang="zh-CN" smtClean="0"/>
              <a:pPr>
                <a:defRPr/>
              </a:pPr>
              <a:t>28</a:t>
            </a:fld>
            <a:endParaRPr lang="en-US" altLang="zh-CN"/>
          </a:p>
        </p:txBody>
      </p:sp>
      <p:pic>
        <p:nvPicPr>
          <p:cNvPr id="1097730" name="Picture 2" descr="å°å­¦çç§æ®:å¾è§£äººå·¥æºè½æ¯ä»ä¹ï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494" y="1109925"/>
            <a:ext cx="6587276" cy="5629128"/>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a:spLocks noGrp="1"/>
          </p:cNvSpPr>
          <p:nvPr>
            <p:ph type="title"/>
          </p:nvPr>
        </p:nvSpPr>
        <p:spPr>
          <a:xfrm>
            <a:off x="2098675" y="304803"/>
            <a:ext cx="8001000" cy="663575"/>
          </a:xfrm>
        </p:spPr>
        <p:txBody>
          <a:bodyPr/>
          <a:lstStyle/>
          <a:p>
            <a:r>
              <a:rPr lang="zh-CN" altLang="en-US" dirty="0"/>
              <a:t>什么是人工智能</a:t>
            </a:r>
          </a:p>
        </p:txBody>
      </p:sp>
    </p:spTree>
    <p:extLst>
      <p:ext uri="{BB962C8B-B14F-4D97-AF65-F5344CB8AC3E}">
        <p14:creationId xmlns:p14="http://schemas.microsoft.com/office/powerpoint/2010/main" val="2470038567"/>
      </p:ext>
    </p:extLst>
  </p:cSld>
  <p:clrMapOvr>
    <a:masterClrMapping/>
  </p:clrMapOvr>
  <mc:AlternateContent xmlns:mc="http://schemas.openxmlformats.org/markup-compatibility/2006" xmlns:p14="http://schemas.microsoft.com/office/powerpoint/2010/main">
    <mc:Choice Requires="p14">
      <p:transition spd="slow" p14:dur="2000" advTm="34"/>
    </mc:Choice>
    <mc:Fallback xmlns="">
      <p:transition spd="slow" advTm="34"/>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65804-32DB-1F56-0237-7E4944863809}"/>
              </a:ext>
            </a:extLst>
          </p:cNvPr>
          <p:cNvSpPr>
            <a:spLocks noGrp="1"/>
          </p:cNvSpPr>
          <p:nvPr>
            <p:ph type="title"/>
          </p:nvPr>
        </p:nvSpPr>
        <p:spPr/>
        <p:txBody>
          <a:bodyPr/>
          <a:lstStyle/>
          <a:p>
            <a:r>
              <a:rPr lang="zh-CN" altLang="en-US" dirty="0"/>
              <a:t>人工智能的发展</a:t>
            </a:r>
          </a:p>
        </p:txBody>
      </p:sp>
      <p:pic>
        <p:nvPicPr>
          <p:cNvPr id="5" name="图片 4">
            <a:extLst>
              <a:ext uri="{FF2B5EF4-FFF2-40B4-BE49-F238E27FC236}">
                <a16:creationId xmlns:a16="http://schemas.microsoft.com/office/drawing/2014/main" id="{F18A9DED-B094-4ADB-22A9-D8AF644F7124}"/>
              </a:ext>
            </a:extLst>
          </p:cNvPr>
          <p:cNvPicPr>
            <a:picLocks noChangeAspect="1"/>
          </p:cNvPicPr>
          <p:nvPr/>
        </p:nvPicPr>
        <p:blipFill rotWithShape="1">
          <a:blip r:embed="rId2"/>
          <a:srcRect t="23405"/>
          <a:stretch/>
        </p:blipFill>
        <p:spPr>
          <a:xfrm>
            <a:off x="105571" y="1170067"/>
            <a:ext cx="11980858" cy="5062567"/>
          </a:xfrm>
          <a:prstGeom prst="rect">
            <a:avLst/>
          </a:prstGeom>
        </p:spPr>
      </p:pic>
    </p:spTree>
    <p:extLst>
      <p:ext uri="{BB962C8B-B14F-4D97-AF65-F5344CB8AC3E}">
        <p14:creationId xmlns:p14="http://schemas.microsoft.com/office/powerpoint/2010/main" val="3880190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4B905-7DCB-04D0-D6B2-4CBBCFF52320}"/>
              </a:ext>
            </a:extLst>
          </p:cNvPr>
          <p:cNvSpPr>
            <a:spLocks noGrp="1"/>
          </p:cNvSpPr>
          <p:nvPr>
            <p:ph type="title"/>
          </p:nvPr>
        </p:nvSpPr>
        <p:spPr/>
        <p:txBody>
          <a:bodyPr/>
          <a:lstStyle/>
          <a:p>
            <a:r>
              <a:rPr lang="zh-CN" altLang="en-US" dirty="0"/>
              <a:t>大纲</a:t>
            </a:r>
          </a:p>
        </p:txBody>
      </p:sp>
      <p:sp>
        <p:nvSpPr>
          <p:cNvPr id="3" name="内容占位符 2">
            <a:extLst>
              <a:ext uri="{FF2B5EF4-FFF2-40B4-BE49-F238E27FC236}">
                <a16:creationId xmlns:a16="http://schemas.microsoft.com/office/drawing/2014/main" id="{B8E9E34D-4FDE-A418-0D12-E88D056CBC26}"/>
              </a:ext>
            </a:extLst>
          </p:cNvPr>
          <p:cNvSpPr>
            <a:spLocks noGrp="1"/>
          </p:cNvSpPr>
          <p:nvPr>
            <p:ph idx="1"/>
          </p:nvPr>
        </p:nvSpPr>
        <p:spPr/>
        <p:txBody>
          <a:bodyPr>
            <a:normAutofit/>
          </a:bodyPr>
          <a:lstStyle/>
          <a:p>
            <a:pPr>
              <a:lnSpc>
                <a:spcPct val="100000"/>
              </a:lnSpc>
            </a:pPr>
            <a:r>
              <a:rPr lang="zh-CN" altLang="en-US" dirty="0"/>
              <a:t>什么是</a:t>
            </a:r>
            <a:r>
              <a:rPr lang="en-US" altLang="zh-CN" dirty="0"/>
              <a:t>ChatGPT</a:t>
            </a:r>
          </a:p>
          <a:p>
            <a:pPr>
              <a:lnSpc>
                <a:spcPct val="100000"/>
              </a:lnSpc>
            </a:pPr>
            <a:r>
              <a:rPr lang="en-US" altLang="zh-CN" dirty="0"/>
              <a:t>ChatGPT</a:t>
            </a:r>
            <a:r>
              <a:rPr lang="zh-CN" altLang="en-US" dirty="0"/>
              <a:t>代表第四次科技革命</a:t>
            </a:r>
            <a:endParaRPr lang="en-US" altLang="zh-CN" dirty="0"/>
          </a:p>
          <a:p>
            <a:pPr>
              <a:lnSpc>
                <a:spcPct val="100000"/>
              </a:lnSpc>
            </a:pPr>
            <a:r>
              <a:rPr lang="en-US" altLang="zh-CN" dirty="0"/>
              <a:t>ChatGPT</a:t>
            </a:r>
            <a:r>
              <a:rPr lang="zh-CN" altLang="en-US" dirty="0"/>
              <a:t>与大语言模型的技术原理   </a:t>
            </a:r>
            <a:endParaRPr lang="en-US" altLang="zh-CN" dirty="0"/>
          </a:p>
          <a:p>
            <a:pPr>
              <a:lnSpc>
                <a:spcPct val="100000"/>
              </a:lnSpc>
            </a:pPr>
            <a:r>
              <a:rPr lang="en-US" altLang="zh-CN" dirty="0"/>
              <a:t>ChatGPT/GPT-4</a:t>
            </a:r>
            <a:r>
              <a:rPr lang="zh-CN" altLang="en-US" dirty="0"/>
              <a:t>等大语言模型的应用前景  </a:t>
            </a:r>
            <a:endParaRPr lang="en-US" altLang="zh-CN" dirty="0"/>
          </a:p>
          <a:p>
            <a:pPr>
              <a:lnSpc>
                <a:spcPct val="100000"/>
              </a:lnSpc>
            </a:pPr>
            <a:r>
              <a:rPr lang="en-US" altLang="zh-CN" dirty="0"/>
              <a:t>ChatGPT</a:t>
            </a:r>
            <a:r>
              <a:rPr lang="zh-CN" altLang="en-US" dirty="0"/>
              <a:t>与大语言模型的风险与挑战</a:t>
            </a:r>
            <a:endParaRPr lang="en-US" altLang="zh-CN" dirty="0"/>
          </a:p>
          <a:p>
            <a:pPr>
              <a:lnSpc>
                <a:spcPct val="100000"/>
              </a:lnSpc>
            </a:pPr>
            <a:r>
              <a:rPr lang="en-US" altLang="zh-CN" dirty="0"/>
              <a:t>ChatGPT</a:t>
            </a:r>
            <a:r>
              <a:rPr lang="zh-CN" altLang="en-US" dirty="0"/>
              <a:t>基本使用练习 </a:t>
            </a:r>
            <a:endParaRPr lang="en-US" altLang="zh-CN" dirty="0"/>
          </a:p>
        </p:txBody>
      </p:sp>
    </p:spTree>
    <p:extLst>
      <p:ext uri="{BB962C8B-B14F-4D97-AF65-F5344CB8AC3E}">
        <p14:creationId xmlns:p14="http://schemas.microsoft.com/office/powerpoint/2010/main" val="3138736979"/>
      </p:ext>
    </p:extLst>
  </p:cSld>
  <p:clrMapOvr>
    <a:masterClrMapping/>
  </p:clrMapOvr>
  <mc:AlternateContent xmlns:mc="http://schemas.openxmlformats.org/markup-compatibility/2006" xmlns:p14="http://schemas.microsoft.com/office/powerpoint/2010/main">
    <mc:Choice Requires="p14">
      <p:transition spd="slow" p14:dur="2000" advTm="11"/>
    </mc:Choice>
    <mc:Fallback xmlns="">
      <p:transition spd="slow" advTm="1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E7C06-4100-6BA8-1799-2161D17248A7}"/>
              </a:ext>
            </a:extLst>
          </p:cNvPr>
          <p:cNvSpPr>
            <a:spLocks noGrp="1"/>
          </p:cNvSpPr>
          <p:nvPr>
            <p:ph type="title"/>
          </p:nvPr>
        </p:nvSpPr>
        <p:spPr/>
        <p:txBody>
          <a:bodyPr/>
          <a:lstStyle/>
          <a:p>
            <a:r>
              <a:rPr lang="zh-CN" altLang="en-US" dirty="0"/>
              <a:t>神经网络</a:t>
            </a:r>
          </a:p>
        </p:txBody>
      </p:sp>
      <p:pic>
        <p:nvPicPr>
          <p:cNvPr id="5" name="图片 4">
            <a:extLst>
              <a:ext uri="{FF2B5EF4-FFF2-40B4-BE49-F238E27FC236}">
                <a16:creationId xmlns:a16="http://schemas.microsoft.com/office/drawing/2014/main" id="{53FB26E0-0163-CB8B-950E-B864B59F8F33}"/>
              </a:ext>
            </a:extLst>
          </p:cNvPr>
          <p:cNvPicPr>
            <a:picLocks noChangeAspect="1"/>
          </p:cNvPicPr>
          <p:nvPr/>
        </p:nvPicPr>
        <p:blipFill>
          <a:blip r:embed="rId2"/>
          <a:stretch>
            <a:fillRect/>
          </a:stretch>
        </p:blipFill>
        <p:spPr>
          <a:xfrm>
            <a:off x="647464" y="1500679"/>
            <a:ext cx="11037975" cy="3856642"/>
          </a:xfrm>
          <a:prstGeom prst="rect">
            <a:avLst/>
          </a:prstGeom>
        </p:spPr>
      </p:pic>
      <p:sp>
        <p:nvSpPr>
          <p:cNvPr id="3" name="文本框 2">
            <a:extLst>
              <a:ext uri="{FF2B5EF4-FFF2-40B4-BE49-F238E27FC236}">
                <a16:creationId xmlns:a16="http://schemas.microsoft.com/office/drawing/2014/main" id="{7D561D1F-1F05-B6D9-9098-4F4BADCBE953}"/>
              </a:ext>
            </a:extLst>
          </p:cNvPr>
          <p:cNvSpPr txBox="1"/>
          <p:nvPr/>
        </p:nvSpPr>
        <p:spPr>
          <a:xfrm>
            <a:off x="6240591" y="5437221"/>
            <a:ext cx="5594801" cy="523220"/>
          </a:xfrm>
          <a:prstGeom prst="rect">
            <a:avLst/>
          </a:prstGeom>
          <a:noFill/>
        </p:spPr>
        <p:txBody>
          <a:bodyPr wrap="none" rtlCol="0">
            <a:spAutoFit/>
          </a:bodyPr>
          <a:lstStyle/>
          <a:p>
            <a:r>
              <a:rPr lang="zh-CN" altLang="en-US" sz="2800" b="1" dirty="0">
                <a:solidFill>
                  <a:srgbClr val="0070C0"/>
                </a:solidFill>
              </a:rPr>
              <a:t>模拟人类大脑神经元信息处理机理</a:t>
            </a:r>
          </a:p>
        </p:txBody>
      </p:sp>
    </p:spTree>
    <p:extLst>
      <p:ext uri="{BB962C8B-B14F-4D97-AF65-F5344CB8AC3E}">
        <p14:creationId xmlns:p14="http://schemas.microsoft.com/office/powerpoint/2010/main" val="3164846992"/>
      </p:ext>
    </p:extLst>
  </p:cSld>
  <p:clrMapOvr>
    <a:masterClrMapping/>
  </p:clrMapOvr>
  <mc:AlternateContent xmlns:mc="http://schemas.openxmlformats.org/markup-compatibility/2006" xmlns:p14="http://schemas.microsoft.com/office/powerpoint/2010/main">
    <mc:Choice Requires="p14">
      <p:transition spd="slow" p14:dur="2000" advTm="2"/>
    </mc:Choice>
    <mc:Fallback xmlns="">
      <p:transition spd="slow" advTm="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61E23-03E7-8B7A-9562-FC82D7614F6C}"/>
              </a:ext>
            </a:extLst>
          </p:cNvPr>
          <p:cNvSpPr>
            <a:spLocks noGrp="1"/>
          </p:cNvSpPr>
          <p:nvPr>
            <p:ph type="title"/>
          </p:nvPr>
        </p:nvSpPr>
        <p:spPr/>
        <p:txBody>
          <a:bodyPr/>
          <a:lstStyle/>
          <a:p>
            <a:r>
              <a:rPr lang="zh-CN" altLang="en-US" dirty="0"/>
              <a:t>深度学习</a:t>
            </a:r>
          </a:p>
        </p:txBody>
      </p:sp>
      <p:sp>
        <p:nvSpPr>
          <p:cNvPr id="3" name="内容占位符 2">
            <a:extLst>
              <a:ext uri="{FF2B5EF4-FFF2-40B4-BE49-F238E27FC236}">
                <a16:creationId xmlns:a16="http://schemas.microsoft.com/office/drawing/2014/main" id="{83943A6C-BCAA-F72C-D957-8C2465F6079A}"/>
              </a:ext>
            </a:extLst>
          </p:cNvPr>
          <p:cNvSpPr>
            <a:spLocks noGrp="1"/>
          </p:cNvSpPr>
          <p:nvPr>
            <p:ph idx="1"/>
          </p:nvPr>
        </p:nvSpPr>
        <p:spPr/>
        <p:txBody>
          <a:bodyPr/>
          <a:lstStyle/>
          <a:p>
            <a:r>
              <a:rPr lang="en-US" altLang="zh-CN" b="1" dirty="0">
                <a:solidFill>
                  <a:srgbClr val="C00000"/>
                </a:solidFill>
              </a:rPr>
              <a:t>2012</a:t>
            </a:r>
            <a:r>
              <a:rPr lang="en-US" altLang="zh-CN" dirty="0"/>
              <a:t> Alex Net</a:t>
            </a:r>
            <a:r>
              <a:rPr lang="zh-CN" altLang="en-US" dirty="0"/>
              <a:t>，在</a:t>
            </a:r>
            <a:r>
              <a:rPr lang="en-US" altLang="zh-CN" dirty="0"/>
              <a:t>ImageNet</a:t>
            </a:r>
            <a:r>
              <a:rPr lang="zh-CN" altLang="en-US" dirty="0"/>
              <a:t>图像分类比赛大放异彩</a:t>
            </a:r>
            <a:endParaRPr lang="en-US" altLang="zh-CN" dirty="0"/>
          </a:p>
          <a:p>
            <a:r>
              <a:rPr lang="zh-CN" altLang="en-US" dirty="0"/>
              <a:t>多个公司竞标收购该团队，</a:t>
            </a:r>
            <a:r>
              <a:rPr lang="en-US" altLang="zh-CN" dirty="0"/>
              <a:t>Google 4000</a:t>
            </a:r>
            <a:r>
              <a:rPr lang="zh-CN" altLang="en-US" dirty="0"/>
              <a:t>万美元胜出，引领了后续深度学习领域的长期技术优势</a:t>
            </a:r>
          </a:p>
        </p:txBody>
      </p:sp>
      <p:pic>
        <p:nvPicPr>
          <p:cNvPr id="4" name="图片 3">
            <a:extLst>
              <a:ext uri="{FF2B5EF4-FFF2-40B4-BE49-F238E27FC236}">
                <a16:creationId xmlns:a16="http://schemas.microsoft.com/office/drawing/2014/main" id="{FEE5F6AC-02C5-E163-4D26-3B5818827294}"/>
              </a:ext>
            </a:extLst>
          </p:cNvPr>
          <p:cNvPicPr>
            <a:picLocks noChangeAspect="1"/>
          </p:cNvPicPr>
          <p:nvPr/>
        </p:nvPicPr>
        <p:blipFill>
          <a:blip r:embed="rId3"/>
          <a:stretch>
            <a:fillRect/>
          </a:stretch>
        </p:blipFill>
        <p:spPr>
          <a:xfrm>
            <a:off x="7190913" y="2948167"/>
            <a:ext cx="3666478" cy="2758934"/>
          </a:xfrm>
          <a:prstGeom prst="rect">
            <a:avLst/>
          </a:prstGeom>
        </p:spPr>
      </p:pic>
      <p:pic>
        <p:nvPicPr>
          <p:cNvPr id="5" name="图片 4">
            <a:extLst>
              <a:ext uri="{FF2B5EF4-FFF2-40B4-BE49-F238E27FC236}">
                <a16:creationId xmlns:a16="http://schemas.microsoft.com/office/drawing/2014/main" id="{29650E1C-6517-E4CF-07CD-FC1FDFE825BA}"/>
              </a:ext>
            </a:extLst>
          </p:cNvPr>
          <p:cNvPicPr>
            <a:picLocks noChangeAspect="1"/>
          </p:cNvPicPr>
          <p:nvPr/>
        </p:nvPicPr>
        <p:blipFill>
          <a:blip r:embed="rId4"/>
          <a:stretch>
            <a:fillRect/>
          </a:stretch>
        </p:blipFill>
        <p:spPr>
          <a:xfrm>
            <a:off x="986045" y="2589090"/>
            <a:ext cx="5452791" cy="2783054"/>
          </a:xfrm>
          <a:prstGeom prst="rect">
            <a:avLst/>
          </a:prstGeom>
        </p:spPr>
      </p:pic>
      <p:sp>
        <p:nvSpPr>
          <p:cNvPr id="7" name="文本框 6">
            <a:extLst>
              <a:ext uri="{FF2B5EF4-FFF2-40B4-BE49-F238E27FC236}">
                <a16:creationId xmlns:a16="http://schemas.microsoft.com/office/drawing/2014/main" id="{034206A7-6AFD-20B3-ED96-8BE4F4BE6DE2}"/>
              </a:ext>
            </a:extLst>
          </p:cNvPr>
          <p:cNvSpPr txBox="1"/>
          <p:nvPr/>
        </p:nvSpPr>
        <p:spPr>
          <a:xfrm>
            <a:off x="1100831" y="5853796"/>
            <a:ext cx="10676010" cy="646331"/>
          </a:xfrm>
          <a:prstGeom prst="rect">
            <a:avLst/>
          </a:prstGeom>
          <a:noFill/>
        </p:spPr>
        <p:txBody>
          <a:bodyPr wrap="square">
            <a:spAutoFit/>
          </a:bodyPr>
          <a:lstStyle/>
          <a:p>
            <a:r>
              <a:rPr lang="en-US" altLang="zh-CN" b="0" i="0" dirty="0">
                <a:solidFill>
                  <a:srgbClr val="333333"/>
                </a:solidFill>
                <a:effectLst/>
                <a:latin typeface="Arial" panose="020B0604020202020204" pitchFamily="34" charset="0"/>
              </a:rPr>
              <a:t>Hinton</a:t>
            </a:r>
            <a:r>
              <a:rPr lang="zh-CN" altLang="en-US" b="0" i="0" dirty="0">
                <a:solidFill>
                  <a:srgbClr val="333333"/>
                </a:solidFill>
                <a:effectLst/>
                <a:latin typeface="Arial" panose="020B0604020202020204" pitchFamily="34" charset="0"/>
              </a:rPr>
              <a:t>和他的两个学生，伊利亚</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苏茨克沃（</a:t>
            </a:r>
            <a:r>
              <a:rPr lang="en-US" altLang="zh-CN" b="0" i="0" dirty="0">
                <a:solidFill>
                  <a:srgbClr val="333333"/>
                </a:solidFill>
                <a:effectLst/>
                <a:latin typeface="Arial" panose="020B0604020202020204" pitchFamily="34" charset="0"/>
              </a:rPr>
              <a:t>Ilya </a:t>
            </a:r>
            <a:r>
              <a:rPr lang="en-US" altLang="zh-CN" b="0" i="0" dirty="0" err="1">
                <a:solidFill>
                  <a:srgbClr val="333333"/>
                </a:solidFill>
                <a:effectLst/>
                <a:latin typeface="Arial" panose="020B0604020202020204" pitchFamily="34" charset="0"/>
              </a:rPr>
              <a:t>Sutskever</a:t>
            </a:r>
            <a:r>
              <a:rPr lang="zh-CN" altLang="en-US" b="0" i="0" dirty="0">
                <a:solidFill>
                  <a:srgbClr val="333333"/>
                </a:solidFill>
                <a:effectLst/>
                <a:latin typeface="Arial" panose="020B0604020202020204" pitchFamily="34" charset="0"/>
              </a:rPr>
              <a:t>，现</a:t>
            </a:r>
            <a:r>
              <a:rPr lang="en-US" altLang="zh-CN" b="0" i="0" dirty="0">
                <a:solidFill>
                  <a:srgbClr val="333333"/>
                </a:solidFill>
                <a:effectLst/>
                <a:latin typeface="Arial" panose="020B0604020202020204" pitchFamily="34" charset="0"/>
              </a:rPr>
              <a:t>OpenAI</a:t>
            </a:r>
            <a:r>
              <a:rPr lang="zh-CN" altLang="en-US" b="0" i="0" dirty="0">
                <a:solidFill>
                  <a:srgbClr val="333333"/>
                </a:solidFill>
                <a:effectLst/>
                <a:latin typeface="Arial" panose="020B0604020202020204" pitchFamily="34" charset="0"/>
              </a:rPr>
              <a:t>首席科学家）和亚历克斯</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克里切夫斯基（</a:t>
            </a:r>
            <a:r>
              <a:rPr lang="en-US" altLang="zh-CN" b="0" i="0" dirty="0">
                <a:solidFill>
                  <a:srgbClr val="F73131"/>
                </a:solidFill>
                <a:effectLst/>
                <a:latin typeface="Arial" panose="020B0604020202020204" pitchFamily="34" charset="0"/>
              </a:rPr>
              <a:t>Alex </a:t>
            </a:r>
            <a:r>
              <a:rPr lang="en-US" altLang="zh-CN" b="0" i="0" dirty="0" err="1">
                <a:solidFill>
                  <a:srgbClr val="F73131"/>
                </a:solidFill>
                <a:effectLst/>
                <a:latin typeface="Arial" panose="020B0604020202020204" pitchFamily="34" charset="0"/>
              </a:rPr>
              <a:t>Krizhevsky</a:t>
            </a:r>
            <a:r>
              <a:rPr lang="zh-CN" altLang="en-US" b="0" i="0" dirty="0">
                <a:solidFill>
                  <a:srgbClr val="333333"/>
                </a:solidFill>
                <a:effectLst/>
                <a:latin typeface="Arial" panose="020B0604020202020204" pitchFamily="34" charset="0"/>
              </a:rPr>
              <a:t>）</a:t>
            </a:r>
            <a:endParaRPr lang="zh-CN" altLang="en-US" dirty="0"/>
          </a:p>
        </p:txBody>
      </p:sp>
      <p:sp>
        <p:nvSpPr>
          <p:cNvPr id="6" name="文本框 5">
            <a:extLst>
              <a:ext uri="{FF2B5EF4-FFF2-40B4-BE49-F238E27FC236}">
                <a16:creationId xmlns:a16="http://schemas.microsoft.com/office/drawing/2014/main" id="{09FBDF0C-7A2D-1B53-F352-43A22E500127}"/>
              </a:ext>
            </a:extLst>
          </p:cNvPr>
          <p:cNvSpPr txBox="1"/>
          <p:nvPr/>
        </p:nvSpPr>
        <p:spPr>
          <a:xfrm>
            <a:off x="2140434" y="5354521"/>
            <a:ext cx="3278462" cy="461665"/>
          </a:xfrm>
          <a:prstGeom prst="rect">
            <a:avLst/>
          </a:prstGeom>
          <a:noFill/>
        </p:spPr>
        <p:txBody>
          <a:bodyPr wrap="none" rtlCol="0">
            <a:spAutoFit/>
          </a:bodyPr>
          <a:lstStyle/>
          <a:p>
            <a:r>
              <a:rPr lang="zh-CN" altLang="en-US" sz="2400" b="1" dirty="0">
                <a:solidFill>
                  <a:srgbClr val="0070C0"/>
                </a:solidFill>
              </a:rPr>
              <a:t>模拟人类大脑神经网络</a:t>
            </a:r>
          </a:p>
        </p:txBody>
      </p:sp>
    </p:spTree>
    <p:extLst>
      <p:ext uri="{BB962C8B-B14F-4D97-AF65-F5344CB8AC3E}">
        <p14:creationId xmlns:p14="http://schemas.microsoft.com/office/powerpoint/2010/main" val="2823596201"/>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4BFAEE-2007-F9BB-563F-30DE900CA0D8}"/>
              </a:ext>
            </a:extLst>
          </p:cNvPr>
          <p:cNvSpPr>
            <a:spLocks noGrp="1"/>
          </p:cNvSpPr>
          <p:nvPr>
            <p:ph type="title"/>
          </p:nvPr>
        </p:nvSpPr>
        <p:spPr/>
        <p:txBody>
          <a:bodyPr/>
          <a:lstStyle/>
          <a:p>
            <a:r>
              <a:rPr lang="zh-CN" altLang="en-US" dirty="0"/>
              <a:t>深度学习</a:t>
            </a:r>
          </a:p>
        </p:txBody>
      </p:sp>
      <p:sp>
        <p:nvSpPr>
          <p:cNvPr id="3" name="内容占位符 2">
            <a:extLst>
              <a:ext uri="{FF2B5EF4-FFF2-40B4-BE49-F238E27FC236}">
                <a16:creationId xmlns:a16="http://schemas.microsoft.com/office/drawing/2014/main" id="{2ACA0948-1FAE-2C3E-20B4-22825E34996A}"/>
              </a:ext>
            </a:extLst>
          </p:cNvPr>
          <p:cNvSpPr>
            <a:spLocks noGrp="1"/>
          </p:cNvSpPr>
          <p:nvPr>
            <p:ph idx="1"/>
          </p:nvPr>
        </p:nvSpPr>
        <p:spPr>
          <a:xfrm>
            <a:off x="838200" y="1391920"/>
            <a:ext cx="4240001" cy="4785043"/>
          </a:xfrm>
        </p:spPr>
        <p:txBody>
          <a:bodyPr/>
          <a:lstStyle/>
          <a:p>
            <a:r>
              <a:rPr lang="en-US" altLang="zh-CN" dirty="0"/>
              <a:t>2018 </a:t>
            </a:r>
            <a:r>
              <a:rPr lang="zh-CN" altLang="en-US" dirty="0"/>
              <a:t>图灵奖，计算机科学最高奖</a:t>
            </a:r>
            <a:endParaRPr lang="en-US" altLang="zh-CN" dirty="0"/>
          </a:p>
          <a:p>
            <a:endParaRPr lang="en-US" altLang="zh-CN" dirty="0"/>
          </a:p>
          <a:p>
            <a:r>
              <a:rPr lang="zh-CN" altLang="en-US" b="0" i="0" dirty="0">
                <a:solidFill>
                  <a:srgbClr val="222222"/>
                </a:solidFill>
                <a:effectLst/>
                <a:latin typeface="arial" panose="020B0604020202020204" pitchFamily="34" charset="0"/>
              </a:rPr>
              <a:t>表彰他们以概念和工程的突破，让深度神经网络成为计算关键部件</a:t>
            </a:r>
            <a:endParaRPr lang="zh-CN" altLang="en-US" dirty="0"/>
          </a:p>
        </p:txBody>
      </p:sp>
      <p:pic>
        <p:nvPicPr>
          <p:cNvPr id="5" name="图片 4">
            <a:extLst>
              <a:ext uri="{FF2B5EF4-FFF2-40B4-BE49-F238E27FC236}">
                <a16:creationId xmlns:a16="http://schemas.microsoft.com/office/drawing/2014/main" id="{CC1FEBC8-EE48-C92B-24EA-95A5EFA5E37B}"/>
              </a:ext>
            </a:extLst>
          </p:cNvPr>
          <p:cNvPicPr>
            <a:picLocks noChangeAspect="1"/>
          </p:cNvPicPr>
          <p:nvPr/>
        </p:nvPicPr>
        <p:blipFill>
          <a:blip r:embed="rId2"/>
          <a:stretch>
            <a:fillRect/>
          </a:stretch>
        </p:blipFill>
        <p:spPr>
          <a:xfrm>
            <a:off x="5326776" y="1534323"/>
            <a:ext cx="6134632" cy="3345470"/>
          </a:xfrm>
          <a:prstGeom prst="rect">
            <a:avLst/>
          </a:prstGeom>
        </p:spPr>
      </p:pic>
    </p:spTree>
    <p:extLst>
      <p:ext uri="{BB962C8B-B14F-4D97-AF65-F5344CB8AC3E}">
        <p14:creationId xmlns:p14="http://schemas.microsoft.com/office/powerpoint/2010/main" val="231283319"/>
      </p:ext>
    </p:extLst>
  </p:cSld>
  <p:clrMapOvr>
    <a:masterClrMapping/>
  </p:clrMapOvr>
  <mc:AlternateContent xmlns:mc="http://schemas.openxmlformats.org/markup-compatibility/2006" xmlns:p14="http://schemas.microsoft.com/office/powerpoint/2010/main">
    <mc:Choice Requires="p14">
      <p:transition spd="slow" p14:dur="2000" advTm="6"/>
    </mc:Choice>
    <mc:Fallback xmlns="">
      <p:transition spd="slow" advTm="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深度学习应用：下棋</a:t>
            </a:r>
          </a:p>
        </p:txBody>
      </p:sp>
      <p:sp>
        <p:nvSpPr>
          <p:cNvPr id="6" name="内容占位符 5"/>
          <p:cNvSpPr>
            <a:spLocks noGrp="1"/>
          </p:cNvSpPr>
          <p:nvPr>
            <p:ph idx="1"/>
          </p:nvPr>
        </p:nvSpPr>
        <p:spPr>
          <a:xfrm>
            <a:off x="838200" y="1316934"/>
            <a:ext cx="10208172" cy="1665285"/>
          </a:xfrm>
        </p:spPr>
        <p:txBody>
          <a:bodyPr>
            <a:normAutofit/>
          </a:bodyPr>
          <a:lstStyle/>
          <a:p>
            <a:r>
              <a:rPr lang="en-US" altLang="zh-CN" sz="2400" b="1" dirty="0">
                <a:solidFill>
                  <a:srgbClr val="C00000"/>
                </a:solidFill>
              </a:rPr>
              <a:t>2016</a:t>
            </a:r>
            <a:r>
              <a:rPr lang="zh-CN" altLang="en-US" sz="2400" b="1" dirty="0">
                <a:solidFill>
                  <a:srgbClr val="C00000"/>
                </a:solidFill>
              </a:rPr>
              <a:t>年</a:t>
            </a:r>
            <a:r>
              <a:rPr lang="en-US" altLang="zh-CN" sz="2400" b="1" dirty="0">
                <a:solidFill>
                  <a:srgbClr val="C00000"/>
                </a:solidFill>
              </a:rPr>
              <a:t>3</a:t>
            </a:r>
            <a:r>
              <a:rPr lang="zh-CN" altLang="en-US" sz="2400" b="1" dirty="0">
                <a:solidFill>
                  <a:srgbClr val="C00000"/>
                </a:solidFill>
              </a:rPr>
              <a:t>月</a:t>
            </a:r>
            <a:r>
              <a:rPr lang="zh-CN" altLang="en-US" sz="2400" dirty="0"/>
              <a:t>，</a:t>
            </a:r>
            <a:r>
              <a:rPr lang="en-US" altLang="zh-CN" sz="2400" dirty="0"/>
              <a:t>DeepMind</a:t>
            </a:r>
            <a:r>
              <a:rPr lang="zh-CN" altLang="en-US" sz="2400" dirty="0"/>
              <a:t>公司的阿尔法围棋（</a:t>
            </a:r>
            <a:r>
              <a:rPr lang="en-US" altLang="zh-CN" sz="2400" b="1" dirty="0">
                <a:solidFill>
                  <a:srgbClr val="C00000"/>
                </a:solidFill>
              </a:rPr>
              <a:t>Alpha Go</a:t>
            </a:r>
            <a:r>
              <a:rPr lang="zh-CN" altLang="en-US" sz="2400" dirty="0"/>
              <a:t>）与围棋世界冠军、职业九段棋手李世石进行围棋人机大战，以</a:t>
            </a:r>
            <a:r>
              <a:rPr lang="en-US" altLang="zh-CN" sz="2400" dirty="0"/>
              <a:t>4</a:t>
            </a:r>
            <a:r>
              <a:rPr lang="zh-CN" altLang="en-US" sz="2400" dirty="0"/>
              <a:t>比</a:t>
            </a:r>
            <a:r>
              <a:rPr lang="en-US" altLang="zh-CN" sz="2400" dirty="0"/>
              <a:t>1</a:t>
            </a:r>
            <a:r>
              <a:rPr lang="zh-CN" altLang="en-US" sz="2400" dirty="0"/>
              <a:t>的总比分获胜；</a:t>
            </a:r>
            <a:endParaRPr lang="en-US" altLang="zh-CN" sz="2400" dirty="0"/>
          </a:p>
          <a:p>
            <a:r>
              <a:rPr lang="en-US" altLang="zh-CN" sz="2400" dirty="0"/>
              <a:t>2017</a:t>
            </a:r>
            <a:r>
              <a:rPr lang="zh-CN" altLang="en-US" sz="2400" dirty="0"/>
              <a:t>年</a:t>
            </a:r>
            <a:r>
              <a:rPr lang="en-US" altLang="zh-CN" sz="2400" dirty="0"/>
              <a:t>5</a:t>
            </a:r>
            <a:r>
              <a:rPr lang="zh-CN" altLang="en-US" sz="2400" dirty="0"/>
              <a:t>月，在中国乌镇围棋峰会上，它与排名世界第一的世界围棋冠军柯洁对战，以</a:t>
            </a:r>
            <a:r>
              <a:rPr lang="en-US" altLang="zh-CN" sz="2400" dirty="0"/>
              <a:t>3</a:t>
            </a:r>
            <a:r>
              <a:rPr lang="zh-CN" altLang="en-US" sz="2400" dirty="0"/>
              <a:t>比</a:t>
            </a:r>
            <a:r>
              <a:rPr lang="en-US" altLang="zh-CN" sz="2400" dirty="0"/>
              <a:t>0</a:t>
            </a:r>
            <a:r>
              <a:rPr lang="zh-CN" altLang="en-US" sz="2400" dirty="0"/>
              <a:t>的总比分获胜。</a:t>
            </a:r>
          </a:p>
        </p:txBody>
      </p:sp>
      <p:sp>
        <p:nvSpPr>
          <p:cNvPr id="4" name="灯片编号占位符 3"/>
          <p:cNvSpPr>
            <a:spLocks noGrp="1"/>
          </p:cNvSpPr>
          <p:nvPr>
            <p:ph type="sldNum" sz="quarter" idx="10"/>
          </p:nvPr>
        </p:nvSpPr>
        <p:spPr/>
        <p:txBody>
          <a:bodyPr/>
          <a:lstStyle/>
          <a:p>
            <a:pPr>
              <a:defRPr/>
            </a:pPr>
            <a:fld id="{3D8661D4-D3D6-4C69-B5B2-CE82A22143BA}" type="slidenum">
              <a:rPr lang="en-US" altLang="zh-CN" smtClean="0"/>
              <a:pPr>
                <a:defRPr/>
              </a:pPr>
              <a:t>33</a:t>
            </a:fld>
            <a:endParaRPr lang="en-US" altLang="zh-CN"/>
          </a:p>
        </p:txBody>
      </p:sp>
      <p:pic>
        <p:nvPicPr>
          <p:cNvPr id="1056770" name="Picture 2" descr="https://gss1.bdstatic.com/-vo3dSag_xI4khGkpoWK1HF6hhy/baike/c0%3Dbaike80%2C5%2C5%2C80%2C26/sign=76ce88439913b07ea9b0585a6dbefa46/d788d43f8794a4c2f022e84904f41bd5ad6e39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368" y="3332367"/>
            <a:ext cx="4362973" cy="285391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2717937" y="5107364"/>
            <a:ext cx="2366033" cy="1541506"/>
          </a:xfrm>
          <a:prstGeom prst="rect">
            <a:avLst/>
          </a:prstGeom>
        </p:spPr>
      </p:pic>
      <p:pic>
        <p:nvPicPr>
          <p:cNvPr id="1061890" name="Picture 2" descr="https://timgsa.baidu.com/timg?image&amp;quality=80&amp;size=b9999_10000&amp;sec=1548308978939&amp;di=54a32b6202f5a7e2ae226f27844ef771&amp;imgtype=0&amp;src=http%3A%2F%2Fwww.elecfans.com%2Fuploads%2Fallimg%2F170527%2F1440161427-2.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717937" y="3084655"/>
            <a:ext cx="2366033" cy="185167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856918" y="6323111"/>
            <a:ext cx="697627"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柯洁</a:t>
            </a:r>
          </a:p>
        </p:txBody>
      </p:sp>
      <p:sp>
        <p:nvSpPr>
          <p:cNvPr id="7" name="矩形 6"/>
          <p:cNvSpPr/>
          <p:nvPr/>
        </p:nvSpPr>
        <p:spPr>
          <a:xfrm>
            <a:off x="7587854" y="6375339"/>
            <a:ext cx="3177473" cy="400110"/>
          </a:xfrm>
          <a:prstGeom prst="rect">
            <a:avLst/>
          </a:prstGeom>
        </p:spPr>
        <p:txBody>
          <a:bodyPr wrap="none">
            <a:spAutoFit/>
          </a:bodyPr>
          <a:lstStyle/>
          <a:p>
            <a:r>
              <a:rPr lang="en-US" altLang="zh-CN" sz="2000" dirty="0"/>
              <a:t>Alpha Go</a:t>
            </a:r>
            <a:r>
              <a:rPr lang="zh-CN" altLang="en-US" sz="2000" dirty="0"/>
              <a:t>（</a:t>
            </a:r>
            <a:r>
              <a:rPr lang="zh-CN" altLang="en-US" sz="2000" dirty="0">
                <a:latin typeface="黑体" panose="02010609060101010101" pitchFamily="49" charset="-122"/>
                <a:ea typeface="黑体" panose="02010609060101010101" pitchFamily="49" charset="-122"/>
              </a:rPr>
              <a:t>黄士杰 执子</a:t>
            </a:r>
            <a:r>
              <a:rPr lang="zh-CN" altLang="en-US" sz="2000" dirty="0"/>
              <a:t>）</a:t>
            </a:r>
            <a:endParaRPr lang="zh-CN" altLang="en-US" sz="20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529044916"/>
      </p:ext>
    </p:extLst>
  </p:cSld>
  <p:clrMapOvr>
    <a:masterClrMapping/>
  </p:clrMapOvr>
  <mc:AlternateContent xmlns:mc="http://schemas.openxmlformats.org/markup-compatibility/2006" xmlns:p14="http://schemas.microsoft.com/office/powerpoint/2010/main">
    <mc:Choice Requires="p14">
      <p:transition spd="slow" p14:dur="2000" advTm="26"/>
    </mc:Choice>
    <mc:Fallback xmlns="">
      <p:transition spd="slow" advTm="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深度学习应用：人脸识别</a:t>
            </a:r>
          </a:p>
        </p:txBody>
      </p:sp>
      <p:sp>
        <p:nvSpPr>
          <p:cNvPr id="3" name="灯片编号占位符 2"/>
          <p:cNvSpPr>
            <a:spLocks noGrp="1"/>
          </p:cNvSpPr>
          <p:nvPr>
            <p:ph type="sldNum" sz="quarter" idx="10"/>
          </p:nvPr>
        </p:nvSpPr>
        <p:spPr/>
        <p:txBody>
          <a:bodyPr/>
          <a:lstStyle/>
          <a:p>
            <a:pPr>
              <a:defRPr/>
            </a:pPr>
            <a:fld id="{94B87ED7-5C3A-46DF-A5A7-FD8DCDBF80CB}" type="slidenum">
              <a:rPr lang="en-US" altLang="zh-CN" smtClean="0"/>
              <a:pPr>
                <a:defRPr/>
              </a:pPr>
              <a:t>34</a:t>
            </a:fld>
            <a:endParaRPr lang="en-US" altLang="zh-CN"/>
          </a:p>
        </p:txBody>
      </p:sp>
      <p:pic>
        <p:nvPicPr>
          <p:cNvPr id="1055746" name="Picture 2" descr="https://timgsa.baidu.com/timg?image&amp;quality=80&amp;size=b9999_10000&amp;sec=1548524139737&amp;di=bf7e0ecf78adaa430fb52acf67bf48bb&amp;imgtype=0&amp;src=http%3A%2F%2Fimg.mp.itc.cn%2Fupload%2F20170121%2F7f98981b37bc457486790311b9cf1392_th.jp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21052" y="2088334"/>
            <a:ext cx="3820344" cy="2865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gimg2.baidu.com/image_search/src=http%3A%2F%2F5b0988e595225.cdn.sohucs.com%2Fimages%2F20190729%2Ffc102fa6fd8b45ed93fe5b82b07da8d8.jpeg&amp;refer=http%3A%2F%2F5b0988e595225.cdn.sohucs.com&amp;app=2002&amp;size=f9999,10000&amp;q=a80&amp;n=0&amp;g=0n&amp;fmt=jpeg?sec=1613107170&amp;t=b5c2e1c55dafb68adc47f834ca33822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5403" y="2088334"/>
            <a:ext cx="4332619" cy="2865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291548"/>
      </p:ext>
    </p:extLst>
  </p:cSld>
  <p:clrMapOvr>
    <a:masterClrMapping/>
  </p:clrMapOvr>
  <mc:AlternateContent xmlns:mc="http://schemas.openxmlformats.org/markup-compatibility/2006" xmlns:p14="http://schemas.microsoft.com/office/powerpoint/2010/main">
    <mc:Choice Requires="p14">
      <p:transition spd="slow" p14:dur="2000" advTm="7"/>
    </mc:Choice>
    <mc:Fallback xmlns="">
      <p:transition spd="slow" advTm="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深度学习应用：语言识别</a:t>
            </a:r>
          </a:p>
        </p:txBody>
      </p:sp>
      <p:sp>
        <p:nvSpPr>
          <p:cNvPr id="6" name="内容占位符 5"/>
          <p:cNvSpPr>
            <a:spLocks noGrp="1"/>
          </p:cNvSpPr>
          <p:nvPr>
            <p:ph idx="1"/>
          </p:nvPr>
        </p:nvSpPr>
        <p:spPr>
          <a:xfrm>
            <a:off x="557048" y="1239762"/>
            <a:ext cx="9656927" cy="2819283"/>
          </a:xfrm>
        </p:spPr>
        <p:txBody>
          <a:bodyPr/>
          <a:lstStyle/>
          <a:p>
            <a:r>
              <a:rPr lang="en-US" altLang="zh-CN" sz="2400" dirty="0"/>
              <a:t>2016</a:t>
            </a:r>
            <a:r>
              <a:rPr lang="zh-CN" altLang="en-US" sz="2400" dirty="0"/>
              <a:t>年，微软研究部门团队报告出他们的语音识别系统实现了和专业速录员相当甚至更低的词错率（</a:t>
            </a:r>
            <a:r>
              <a:rPr lang="en-US" altLang="zh-CN" sz="2400" dirty="0"/>
              <a:t>WER</a:t>
            </a:r>
            <a:r>
              <a:rPr lang="zh-CN" altLang="en-US" sz="2400" dirty="0"/>
              <a:t>），达到了 </a:t>
            </a:r>
            <a:r>
              <a:rPr lang="en-US" altLang="zh-CN" sz="2400" dirty="0">
                <a:solidFill>
                  <a:srgbClr val="C00000"/>
                </a:solidFill>
              </a:rPr>
              <a:t>5.9%</a:t>
            </a:r>
            <a:endParaRPr lang="en-US" altLang="zh-CN" sz="2400" dirty="0"/>
          </a:p>
          <a:p>
            <a:r>
              <a:rPr lang="en-US" altLang="zh-CN" sz="2400" dirty="0"/>
              <a:t>2017.8.22 </a:t>
            </a:r>
            <a:r>
              <a:rPr lang="zh-CN" altLang="en-US" sz="2400" dirty="0"/>
              <a:t>达到</a:t>
            </a:r>
            <a:r>
              <a:rPr lang="en-US" altLang="zh-CN" sz="2400" dirty="0">
                <a:solidFill>
                  <a:srgbClr val="C00000"/>
                </a:solidFill>
              </a:rPr>
              <a:t>5.1%</a:t>
            </a:r>
          </a:p>
          <a:p>
            <a:endParaRPr lang="zh-CN" altLang="en-US" sz="2400" dirty="0"/>
          </a:p>
        </p:txBody>
      </p:sp>
      <p:sp>
        <p:nvSpPr>
          <p:cNvPr id="4" name="灯片编号占位符 3"/>
          <p:cNvSpPr>
            <a:spLocks noGrp="1"/>
          </p:cNvSpPr>
          <p:nvPr>
            <p:ph type="sldNum" sz="quarter" idx="10"/>
          </p:nvPr>
        </p:nvSpPr>
        <p:spPr/>
        <p:txBody>
          <a:bodyPr/>
          <a:lstStyle/>
          <a:p>
            <a:pPr>
              <a:defRPr/>
            </a:pPr>
            <a:fld id="{3D8661D4-D3D6-4C69-B5B2-CE82A22143BA}" type="slidenum">
              <a:rPr lang="en-US" altLang="zh-CN" smtClean="0"/>
              <a:pPr>
                <a:defRPr/>
              </a:pPr>
              <a:t>35</a:t>
            </a:fld>
            <a:endParaRPr lang="en-US" altLang="zh-CN"/>
          </a:p>
        </p:txBody>
      </p:sp>
      <p:pic>
        <p:nvPicPr>
          <p:cNvPr id="1062914" name="Picture 2" descr="https://timgsa.baidu.com/timg?image&amp;quality=80&amp;size=b9999_10000&amp;sec=1548310079902&amp;di=96b754d5dd6fd24dba8cc7ac99fd8ad9&amp;imgtype=0&amp;src=http%3A%2F%2F5b0988e595225.cdn.sohucs.com%2Fimages%2F20180829%2F893b754e4c8c4c94b7173802cb392e96.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73465" y="3250932"/>
            <a:ext cx="4049764" cy="216217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289379" y="5657374"/>
            <a:ext cx="4455066" cy="369332"/>
          </a:xfrm>
          <a:prstGeom prst="rect">
            <a:avLst/>
          </a:prstGeom>
        </p:spPr>
        <p:txBody>
          <a:bodyPr wrap="none">
            <a:spAutoFit/>
          </a:bodyPr>
          <a:lstStyle/>
          <a:p>
            <a:r>
              <a:rPr lang="zh-CN" altLang="en-US" dirty="0">
                <a:solidFill>
                  <a:srgbClr val="191919"/>
                </a:solidFill>
                <a:latin typeface="PingFang SC"/>
              </a:rPr>
              <a:t>中文文字录入速度达到每分钟</a:t>
            </a:r>
            <a:r>
              <a:rPr lang="en-US" altLang="zh-CN" dirty="0">
                <a:solidFill>
                  <a:srgbClr val="191919"/>
                </a:solidFill>
                <a:latin typeface="PingFang SC"/>
              </a:rPr>
              <a:t>200</a:t>
            </a:r>
            <a:r>
              <a:rPr lang="zh-CN" altLang="en-US" dirty="0">
                <a:solidFill>
                  <a:srgbClr val="191919"/>
                </a:solidFill>
                <a:latin typeface="PingFang SC"/>
              </a:rPr>
              <a:t>个字以上</a:t>
            </a:r>
            <a:endParaRPr lang="zh-CN" altLang="en-US" dirty="0"/>
          </a:p>
        </p:txBody>
      </p:sp>
      <p:pic>
        <p:nvPicPr>
          <p:cNvPr id="1058818" name="Picture 2" descr="éå½åè¦éä¼ï¼å¾®è½¯è¯­é³è¯å«åºéçå°äºäºº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1615" y="3250932"/>
            <a:ext cx="3919352" cy="216217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63360" y="5657374"/>
            <a:ext cx="2159566" cy="369332"/>
          </a:xfrm>
          <a:prstGeom prst="rect">
            <a:avLst/>
          </a:prstGeom>
        </p:spPr>
        <p:txBody>
          <a:bodyPr wrap="none">
            <a:spAutoFit/>
          </a:bodyPr>
          <a:lstStyle/>
          <a:p>
            <a:r>
              <a:rPr lang="zh-CN" altLang="en-US" dirty="0"/>
              <a:t>微软  智能语音助理</a:t>
            </a:r>
          </a:p>
        </p:txBody>
      </p:sp>
    </p:spTree>
    <p:extLst>
      <p:ext uri="{BB962C8B-B14F-4D97-AF65-F5344CB8AC3E}">
        <p14:creationId xmlns:p14="http://schemas.microsoft.com/office/powerpoint/2010/main" val="3627133095"/>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深度学习应用：机器人</a:t>
            </a:r>
          </a:p>
        </p:txBody>
      </p:sp>
      <p:sp>
        <p:nvSpPr>
          <p:cNvPr id="6" name="内容占位符 5"/>
          <p:cNvSpPr>
            <a:spLocks noGrp="1"/>
          </p:cNvSpPr>
          <p:nvPr>
            <p:ph idx="1"/>
          </p:nvPr>
        </p:nvSpPr>
        <p:spPr/>
        <p:txBody>
          <a:bodyPr/>
          <a:lstStyle/>
          <a:p>
            <a:r>
              <a:rPr lang="zh-CN" altLang="en-US" sz="2400" dirty="0">
                <a:solidFill>
                  <a:srgbClr val="353535"/>
                </a:solidFill>
                <a:latin typeface="Helvetica Neue"/>
              </a:rPr>
              <a:t>波士顿动力（</a:t>
            </a:r>
            <a:r>
              <a:rPr lang="en-US" altLang="zh-CN" sz="2400" dirty="0">
                <a:solidFill>
                  <a:srgbClr val="353535"/>
                </a:solidFill>
                <a:latin typeface="Helvetica Neue"/>
              </a:rPr>
              <a:t>Boston Dynamics</a:t>
            </a:r>
            <a:r>
              <a:rPr lang="zh-CN" altLang="en-US" sz="2400" dirty="0">
                <a:solidFill>
                  <a:srgbClr val="353535"/>
                </a:solidFill>
                <a:latin typeface="Helvetica Neue"/>
              </a:rPr>
              <a:t>）</a:t>
            </a:r>
            <a:endParaRPr lang="en-US" altLang="zh-CN" sz="2400" dirty="0">
              <a:solidFill>
                <a:srgbClr val="353535"/>
              </a:solidFill>
              <a:latin typeface="Helvetica Neue"/>
            </a:endParaRPr>
          </a:p>
          <a:p>
            <a:r>
              <a:rPr lang="zh-CN" altLang="en-US" sz="2400" dirty="0">
                <a:solidFill>
                  <a:srgbClr val="353535"/>
                </a:solidFill>
                <a:latin typeface="Helvetica Neue"/>
              </a:rPr>
              <a:t>机器人的动作都是不断自学习的，并不是提前按规则编程</a:t>
            </a:r>
            <a:endParaRPr lang="zh-CN" altLang="en-US" sz="2400" dirty="0"/>
          </a:p>
        </p:txBody>
      </p:sp>
      <p:sp>
        <p:nvSpPr>
          <p:cNvPr id="4" name="灯片编号占位符 3"/>
          <p:cNvSpPr>
            <a:spLocks noGrp="1"/>
          </p:cNvSpPr>
          <p:nvPr>
            <p:ph type="sldNum" sz="quarter" idx="10"/>
          </p:nvPr>
        </p:nvSpPr>
        <p:spPr/>
        <p:txBody>
          <a:bodyPr/>
          <a:lstStyle/>
          <a:p>
            <a:pPr>
              <a:defRPr/>
            </a:pPr>
            <a:fld id="{45158663-B46C-4968-9ECF-D270B190A85D}" type="slidenum">
              <a:rPr lang="en-US" altLang="zh-CN" smtClean="0"/>
              <a:pPr>
                <a:defRPr/>
              </a:pPr>
              <a:t>36</a:t>
            </a:fld>
            <a:endParaRPr lang="en-US" altLang="zh-CN"/>
          </a:p>
        </p:txBody>
      </p:sp>
      <p:pic>
        <p:nvPicPr>
          <p:cNvPr id="1062916" name="Picture 4" descr="https://timgsa.baidu.com/timg?image&amp;quality=80&amp;size=b9999_10000&amp;sec=1548245739018&amp;di=732e7858701e3ad3683c98c10ea759ec&amp;imgtype=0&amp;src=http%3A%2F%2Fmmbiz.qpic.cn%2Fmmbiz_gif%2F6CkzTPcvsgtpD7tfINgAviaUxnyTbdhEtHy64xWCNlQwRZAWvNIL2eCa7T7FWENHbWriaAcmlFViaVBOMFFicibsZKA%2F0%3Fwx_fmt%3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00351" y="2372195"/>
            <a:ext cx="38100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62918" name="Picture 6" descr="http://mmbiz.qpic.cn/mmbiz_gif/6CkzTPcvsgtpD7tfINgAviaUxnyTbdhEtiamLIOmCYUbjAkVSet4783VEUCYZ2z1XiasxSeK1uicib0ogsKwltMd4Xg/0?wx_fmt=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00351" y="4734626"/>
            <a:ext cx="3803726" cy="1922425"/>
          </a:xfrm>
          <a:prstGeom prst="rect">
            <a:avLst/>
          </a:prstGeom>
          <a:noFill/>
          <a:extLst>
            <a:ext uri="{909E8E84-426E-40DD-AFC4-6F175D3DCCD1}">
              <a14:hiddenFill xmlns:a14="http://schemas.microsoft.com/office/drawing/2010/main">
                <a:solidFill>
                  <a:srgbClr val="FFFFFF"/>
                </a:solidFill>
              </a14:hiddenFill>
            </a:ext>
          </a:extLst>
        </p:spPr>
      </p:pic>
      <p:pic>
        <p:nvPicPr>
          <p:cNvPr id="1062920" name="Picture 8" descr="http://mmbiz.qpic.cn/mmbiz_gif/6CkzTPcvsgtpD7tfINgAviaUxnyTbdhEt0HEKvkQcFicz6loDNhs8TgnCnvGBHYBpC5QvOTahLcvicxHicYKaVC3rQ/0?wx_fmt=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37982" y="4734625"/>
            <a:ext cx="3568986" cy="1922425"/>
          </a:xfrm>
          <a:prstGeom prst="rect">
            <a:avLst/>
          </a:prstGeom>
          <a:noFill/>
          <a:extLst>
            <a:ext uri="{909E8E84-426E-40DD-AFC4-6F175D3DCCD1}">
              <a14:hiddenFill xmlns:a14="http://schemas.microsoft.com/office/drawing/2010/main">
                <a:solidFill>
                  <a:srgbClr val="FFFFFF"/>
                </a:solidFill>
              </a14:hiddenFill>
            </a:ext>
          </a:extLst>
        </p:spPr>
      </p:pic>
      <p:pic>
        <p:nvPicPr>
          <p:cNvPr id="1062914" name="Picture 2" descr="https://tukuimg.bdstatic.com/scrop/e0e6738e4270ced7a4b8cd1efb78a50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334055" y="2372195"/>
            <a:ext cx="417684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710"/>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深度学习应用：自动驾驶</a:t>
            </a:r>
          </a:p>
        </p:txBody>
      </p:sp>
      <p:sp>
        <p:nvSpPr>
          <p:cNvPr id="3" name="灯片编号占位符 2"/>
          <p:cNvSpPr>
            <a:spLocks noGrp="1"/>
          </p:cNvSpPr>
          <p:nvPr>
            <p:ph type="sldNum" sz="quarter" idx="10"/>
          </p:nvPr>
        </p:nvSpPr>
        <p:spPr/>
        <p:txBody>
          <a:bodyPr/>
          <a:lstStyle/>
          <a:p>
            <a:pPr>
              <a:defRPr/>
            </a:pPr>
            <a:fld id="{94B87ED7-5C3A-46DF-A5A7-FD8DCDBF80CB}" type="slidenum">
              <a:rPr lang="en-US" altLang="zh-CN" smtClean="0"/>
              <a:pPr>
                <a:defRPr/>
              </a:pPr>
              <a:t>37</a:t>
            </a:fld>
            <a:endParaRPr lang="en-US" altLang="zh-CN"/>
          </a:p>
        </p:txBody>
      </p:sp>
      <p:pic>
        <p:nvPicPr>
          <p:cNvPr id="1059842" name="Picture 2" descr="https://timgsa.baidu.com/timg?image&amp;quality=80&amp;size=b9999_10000&amp;sec=1548308536423&amp;di=be342fd9448d6efe84308c1274a7a464&amp;imgtype=0&amp;src=http%3A%2F%2Fhiphotos.baidu.com%2Ffeed%2Fpic%2Fitem%2F54fbb2fb43166d22a6c463594a2309f79152d248.jp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6667" y="2163610"/>
            <a:ext cx="5473192" cy="3078672"/>
          </a:xfrm>
          <a:prstGeom prst="rect">
            <a:avLst/>
          </a:prstGeom>
          <a:noFill/>
          <a:extLst>
            <a:ext uri="{909E8E84-426E-40DD-AFC4-6F175D3DCCD1}">
              <a14:hiddenFill xmlns:a14="http://schemas.microsoft.com/office/drawing/2010/main">
                <a:solidFill>
                  <a:srgbClr val="FFFFFF"/>
                </a:solidFill>
              </a14:hiddenFill>
            </a:ext>
          </a:extLst>
        </p:spPr>
      </p:pic>
      <p:pic>
        <p:nvPicPr>
          <p:cNvPr id="1059844" name="Picture 4" descr="https://timgsa.baidu.com/timg?image&amp;quality=80&amp;size=b9999_10000&amp;sec=1548308658045&amp;di=3cace33062a17d38ec06f814261cdaa6&amp;imgtype=0&amp;src=http%3A%2F%2Fp2.qhimgs4.com%2Ft010aa051d278e776ed.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21819" y="2163610"/>
            <a:ext cx="5473191" cy="302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924544"/>
      </p:ext>
    </p:extLst>
  </p:cSld>
  <p:clrMapOvr>
    <a:masterClrMapping/>
  </p:clrMapOvr>
  <mc:AlternateContent xmlns:mc="http://schemas.openxmlformats.org/markup-compatibility/2006" xmlns:p14="http://schemas.microsoft.com/office/powerpoint/2010/main">
    <mc:Choice Requires="p14">
      <p:transition spd="slow" p14:dur="2000" advTm="4"/>
    </mc:Choice>
    <mc:Fallback xmlns="">
      <p:transition spd="slow" advTm="4"/>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546D11-9D58-601B-31AA-03C1F3A7146B}"/>
              </a:ext>
            </a:extLst>
          </p:cNvPr>
          <p:cNvSpPr>
            <a:spLocks noGrp="1"/>
          </p:cNvSpPr>
          <p:nvPr>
            <p:ph type="title"/>
          </p:nvPr>
        </p:nvSpPr>
        <p:spPr/>
        <p:txBody>
          <a:bodyPr/>
          <a:lstStyle/>
          <a:p>
            <a:r>
              <a:rPr lang="zh-CN" altLang="en-US" dirty="0"/>
              <a:t>在认知智能上，机器还远远达不到人类水平</a:t>
            </a:r>
          </a:p>
        </p:txBody>
      </p:sp>
      <p:pic>
        <p:nvPicPr>
          <p:cNvPr id="4" name="图片 3">
            <a:extLst>
              <a:ext uri="{FF2B5EF4-FFF2-40B4-BE49-F238E27FC236}">
                <a16:creationId xmlns:a16="http://schemas.microsoft.com/office/drawing/2014/main" id="{6BCF47F5-C8DD-EAD8-C11A-53084FEE67B8}"/>
              </a:ext>
            </a:extLst>
          </p:cNvPr>
          <p:cNvPicPr>
            <a:picLocks noChangeAspect="1"/>
          </p:cNvPicPr>
          <p:nvPr/>
        </p:nvPicPr>
        <p:blipFill>
          <a:blip r:embed="rId2"/>
          <a:stretch>
            <a:fillRect/>
          </a:stretch>
        </p:blipFill>
        <p:spPr>
          <a:xfrm>
            <a:off x="733097" y="1295572"/>
            <a:ext cx="9175275" cy="5128704"/>
          </a:xfrm>
          <a:prstGeom prst="rect">
            <a:avLst/>
          </a:prstGeom>
        </p:spPr>
      </p:pic>
      <p:sp>
        <p:nvSpPr>
          <p:cNvPr id="3" name="文本框 2">
            <a:extLst>
              <a:ext uri="{FF2B5EF4-FFF2-40B4-BE49-F238E27FC236}">
                <a16:creationId xmlns:a16="http://schemas.microsoft.com/office/drawing/2014/main" id="{AD919450-6E3D-89E6-0DA2-4CF7B665EB94}"/>
              </a:ext>
            </a:extLst>
          </p:cNvPr>
          <p:cNvSpPr txBox="1"/>
          <p:nvPr/>
        </p:nvSpPr>
        <p:spPr>
          <a:xfrm>
            <a:off x="9632272" y="3559946"/>
            <a:ext cx="2449238" cy="646331"/>
          </a:xfrm>
          <a:prstGeom prst="rect">
            <a:avLst/>
          </a:prstGeom>
          <a:no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深度学习：实现</a:t>
            </a:r>
            <a:r>
              <a:rPr lang="zh-CN" altLang="en-US" b="1" dirty="0">
                <a:solidFill>
                  <a:srgbClr val="C00000"/>
                </a:solidFill>
                <a:latin typeface="微软雅黑" panose="020B0503020204020204" pitchFamily="34" charset="-122"/>
                <a:ea typeface="微软雅黑" panose="020B0503020204020204" pitchFamily="34" charset="-122"/>
              </a:rPr>
              <a:t>单个大脑</a:t>
            </a:r>
            <a:r>
              <a:rPr lang="zh-CN" altLang="en-US" b="1" dirty="0">
                <a:solidFill>
                  <a:srgbClr val="0070C0"/>
                </a:solidFill>
                <a:latin typeface="微软雅黑" panose="020B0503020204020204" pitchFamily="34" charset="-122"/>
                <a:ea typeface="微软雅黑" panose="020B0503020204020204" pitchFamily="34" charset="-122"/>
              </a:rPr>
              <a:t>神经网络模拟</a:t>
            </a:r>
          </a:p>
        </p:txBody>
      </p:sp>
      <p:sp>
        <p:nvSpPr>
          <p:cNvPr id="5" name="文本框 4">
            <a:extLst>
              <a:ext uri="{FF2B5EF4-FFF2-40B4-BE49-F238E27FC236}">
                <a16:creationId xmlns:a16="http://schemas.microsoft.com/office/drawing/2014/main" id="{7B4BE26B-C5FA-E702-90AC-8A76990A9796}"/>
              </a:ext>
            </a:extLst>
          </p:cNvPr>
          <p:cNvSpPr txBox="1"/>
          <p:nvPr/>
        </p:nvSpPr>
        <p:spPr>
          <a:xfrm>
            <a:off x="9694417" y="5193096"/>
            <a:ext cx="2139518" cy="646331"/>
          </a:xfrm>
          <a:prstGeom prst="rect">
            <a:avLst/>
          </a:prstGeom>
          <a:no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计算机：实现大脑信息处理机制模拟</a:t>
            </a:r>
          </a:p>
        </p:txBody>
      </p:sp>
      <p:sp>
        <p:nvSpPr>
          <p:cNvPr id="6" name="文本框 5">
            <a:extLst>
              <a:ext uri="{FF2B5EF4-FFF2-40B4-BE49-F238E27FC236}">
                <a16:creationId xmlns:a16="http://schemas.microsoft.com/office/drawing/2014/main" id="{95721833-5308-14BB-9F2C-771B5CD762B1}"/>
              </a:ext>
            </a:extLst>
          </p:cNvPr>
          <p:cNvSpPr txBox="1"/>
          <p:nvPr/>
        </p:nvSpPr>
        <p:spPr>
          <a:xfrm>
            <a:off x="9694417" y="1801701"/>
            <a:ext cx="2281560" cy="923330"/>
          </a:xfrm>
          <a:prstGeom prst="rect">
            <a:avLst/>
          </a:prstGeom>
          <a:no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？：还无法实现</a:t>
            </a:r>
            <a:r>
              <a:rPr lang="zh-CN" altLang="en-US" b="1" dirty="0">
                <a:solidFill>
                  <a:srgbClr val="C00000"/>
                </a:solidFill>
                <a:latin typeface="微软雅黑" panose="020B0503020204020204" pitchFamily="34" charset="-122"/>
                <a:ea typeface="微软雅黑" panose="020B0503020204020204" pitchFamily="34" charset="-122"/>
              </a:rPr>
              <a:t>人之间“自然语言</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沟通关联”</a:t>
            </a:r>
            <a:r>
              <a:rPr lang="zh-CN" altLang="en-US" b="1" dirty="0">
                <a:solidFill>
                  <a:srgbClr val="0070C0"/>
                </a:solidFill>
                <a:latin typeface="微软雅黑" panose="020B0503020204020204" pitchFamily="34" charset="-122"/>
                <a:ea typeface="微软雅黑" panose="020B0503020204020204" pitchFamily="34" charset="-122"/>
              </a:rPr>
              <a:t>的有效模拟</a:t>
            </a:r>
          </a:p>
        </p:txBody>
      </p:sp>
    </p:spTree>
    <p:extLst>
      <p:ext uri="{BB962C8B-B14F-4D97-AF65-F5344CB8AC3E}">
        <p14:creationId xmlns:p14="http://schemas.microsoft.com/office/powerpoint/2010/main" val="2491808687"/>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E4C10-F705-DC16-B964-E3F965D73053}"/>
              </a:ext>
            </a:extLst>
          </p:cNvPr>
          <p:cNvSpPr>
            <a:spLocks noGrp="1"/>
          </p:cNvSpPr>
          <p:nvPr>
            <p:ph type="title"/>
          </p:nvPr>
        </p:nvSpPr>
        <p:spPr/>
        <p:txBody>
          <a:bodyPr/>
          <a:lstStyle/>
          <a:p>
            <a:r>
              <a:rPr lang="zh-CN" altLang="en-US" dirty="0"/>
              <a:t>自然语言处理技术回顾</a:t>
            </a:r>
          </a:p>
        </p:txBody>
      </p:sp>
      <p:sp>
        <p:nvSpPr>
          <p:cNvPr id="3" name="内容占位符 2">
            <a:extLst>
              <a:ext uri="{FF2B5EF4-FFF2-40B4-BE49-F238E27FC236}">
                <a16:creationId xmlns:a16="http://schemas.microsoft.com/office/drawing/2014/main" id="{7997D3AE-DC8C-0ECE-7E24-D5915F2850D6}"/>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01FA72D-C6A9-3BB2-7AFA-0F4E68300E46}"/>
              </a:ext>
            </a:extLst>
          </p:cNvPr>
          <p:cNvPicPr>
            <a:picLocks noChangeAspect="1"/>
          </p:cNvPicPr>
          <p:nvPr/>
        </p:nvPicPr>
        <p:blipFill>
          <a:blip r:embed="rId2"/>
          <a:stretch>
            <a:fillRect/>
          </a:stretch>
        </p:blipFill>
        <p:spPr>
          <a:xfrm>
            <a:off x="628585" y="1391920"/>
            <a:ext cx="10577477" cy="5220152"/>
          </a:xfrm>
          <a:prstGeom prst="rect">
            <a:avLst/>
          </a:prstGeom>
        </p:spPr>
      </p:pic>
    </p:spTree>
    <p:extLst>
      <p:ext uri="{BB962C8B-B14F-4D97-AF65-F5344CB8AC3E}">
        <p14:creationId xmlns:p14="http://schemas.microsoft.com/office/powerpoint/2010/main" val="3219973012"/>
      </p:ext>
    </p:extLst>
  </p:cSld>
  <p:clrMapOvr>
    <a:masterClrMapping/>
  </p:clrMapOvr>
  <mc:AlternateContent xmlns:mc="http://schemas.openxmlformats.org/markup-compatibility/2006" xmlns:p14="http://schemas.microsoft.com/office/powerpoint/2010/main">
    <mc:Choice Requires="p14">
      <p:transition spd="slow" p14:dur="2000" advTm="191"/>
    </mc:Choice>
    <mc:Fallback xmlns="">
      <p:transition spd="slow" advTm="19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EA7AD1-E2DA-4633-3426-6C487478CCE7}"/>
              </a:ext>
            </a:extLst>
          </p:cNvPr>
          <p:cNvSpPr>
            <a:spLocks noGrp="1"/>
          </p:cNvSpPr>
          <p:nvPr>
            <p:ph type="title"/>
          </p:nvPr>
        </p:nvSpPr>
        <p:spPr/>
        <p:txBody>
          <a:bodyPr/>
          <a:lstStyle/>
          <a:p>
            <a:r>
              <a:rPr lang="zh-CN" altLang="en-US" dirty="0"/>
              <a:t>什么是</a:t>
            </a:r>
            <a:r>
              <a:rPr lang="en-US" altLang="zh-CN" dirty="0"/>
              <a:t>ChatGPT</a:t>
            </a:r>
            <a:endParaRPr lang="zh-CN" altLang="en-US" dirty="0"/>
          </a:p>
        </p:txBody>
      </p:sp>
      <p:sp>
        <p:nvSpPr>
          <p:cNvPr id="5" name="文本占位符 4">
            <a:extLst>
              <a:ext uri="{FF2B5EF4-FFF2-40B4-BE49-F238E27FC236}">
                <a16:creationId xmlns:a16="http://schemas.microsoft.com/office/drawing/2014/main" id="{B69AAF98-B21A-26FC-4170-13DB1E835E9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23532072"/>
      </p:ext>
    </p:extLst>
  </p:cSld>
  <p:clrMapOvr>
    <a:masterClrMapping/>
  </p:clrMapOvr>
  <mc:AlternateContent xmlns:mc="http://schemas.openxmlformats.org/markup-compatibility/2006" xmlns:p14="http://schemas.microsoft.com/office/powerpoint/2010/main">
    <mc:Choice Requires="p14">
      <p:transition spd="slow" p14:dur="2000" advTm="17"/>
    </mc:Choice>
    <mc:Fallback xmlns="">
      <p:transition spd="slow" advTm="1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E4C10-F705-DC16-B964-E3F965D73053}"/>
              </a:ext>
            </a:extLst>
          </p:cNvPr>
          <p:cNvSpPr>
            <a:spLocks noGrp="1"/>
          </p:cNvSpPr>
          <p:nvPr>
            <p:ph type="title"/>
          </p:nvPr>
        </p:nvSpPr>
        <p:spPr/>
        <p:txBody>
          <a:bodyPr/>
          <a:lstStyle/>
          <a:p>
            <a:r>
              <a:rPr lang="zh-CN" altLang="en-US" dirty="0"/>
              <a:t>自然语言处理技术回顾</a:t>
            </a:r>
          </a:p>
        </p:txBody>
      </p:sp>
      <p:pic>
        <p:nvPicPr>
          <p:cNvPr id="5" name="图片 4">
            <a:extLst>
              <a:ext uri="{FF2B5EF4-FFF2-40B4-BE49-F238E27FC236}">
                <a16:creationId xmlns:a16="http://schemas.microsoft.com/office/drawing/2014/main" id="{0B3A7350-457F-CC71-62B2-A96A20CC9209}"/>
              </a:ext>
            </a:extLst>
          </p:cNvPr>
          <p:cNvPicPr>
            <a:picLocks noChangeAspect="1"/>
          </p:cNvPicPr>
          <p:nvPr/>
        </p:nvPicPr>
        <p:blipFill>
          <a:blip r:embed="rId2"/>
          <a:stretch>
            <a:fillRect/>
          </a:stretch>
        </p:blipFill>
        <p:spPr>
          <a:xfrm>
            <a:off x="956033" y="1170496"/>
            <a:ext cx="9703161" cy="5209284"/>
          </a:xfrm>
          <a:prstGeom prst="rect">
            <a:avLst/>
          </a:prstGeom>
        </p:spPr>
      </p:pic>
    </p:spTree>
    <p:extLst>
      <p:ext uri="{BB962C8B-B14F-4D97-AF65-F5344CB8AC3E}">
        <p14:creationId xmlns:p14="http://schemas.microsoft.com/office/powerpoint/2010/main" val="3424512684"/>
      </p:ext>
    </p:extLst>
  </p:cSld>
  <p:clrMapOvr>
    <a:masterClrMapping/>
  </p:clrMapOvr>
  <mc:AlternateContent xmlns:mc="http://schemas.openxmlformats.org/markup-compatibility/2006" xmlns:p14="http://schemas.microsoft.com/office/powerpoint/2010/main">
    <mc:Choice Requires="p14">
      <p:transition spd="slow" p14:dur="2000" advTm="54"/>
    </mc:Choice>
    <mc:Fallback xmlns="">
      <p:transition spd="slow" advTm="5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E4C10-F705-DC16-B964-E3F965D73053}"/>
              </a:ext>
            </a:extLst>
          </p:cNvPr>
          <p:cNvSpPr>
            <a:spLocks noGrp="1"/>
          </p:cNvSpPr>
          <p:nvPr>
            <p:ph type="title"/>
          </p:nvPr>
        </p:nvSpPr>
        <p:spPr/>
        <p:txBody>
          <a:bodyPr/>
          <a:lstStyle/>
          <a:p>
            <a:r>
              <a:rPr lang="zh-CN" altLang="en-US" dirty="0"/>
              <a:t>自然语言处理技术回顾</a:t>
            </a:r>
          </a:p>
        </p:txBody>
      </p:sp>
      <p:pic>
        <p:nvPicPr>
          <p:cNvPr id="5" name="图片 4">
            <a:extLst>
              <a:ext uri="{FF2B5EF4-FFF2-40B4-BE49-F238E27FC236}">
                <a16:creationId xmlns:a16="http://schemas.microsoft.com/office/drawing/2014/main" id="{3FE3E034-BEA4-57D2-80B5-2354012D11B2}"/>
              </a:ext>
            </a:extLst>
          </p:cNvPr>
          <p:cNvPicPr>
            <a:picLocks noChangeAspect="1"/>
          </p:cNvPicPr>
          <p:nvPr/>
        </p:nvPicPr>
        <p:blipFill>
          <a:blip r:embed="rId2"/>
          <a:stretch>
            <a:fillRect/>
          </a:stretch>
        </p:blipFill>
        <p:spPr>
          <a:xfrm>
            <a:off x="838200" y="1137149"/>
            <a:ext cx="9836445" cy="5433201"/>
          </a:xfrm>
          <a:prstGeom prst="rect">
            <a:avLst/>
          </a:prstGeom>
        </p:spPr>
      </p:pic>
    </p:spTree>
    <p:extLst>
      <p:ext uri="{BB962C8B-B14F-4D97-AF65-F5344CB8AC3E}">
        <p14:creationId xmlns:p14="http://schemas.microsoft.com/office/powerpoint/2010/main" val="1980395156"/>
      </p:ext>
    </p:extLst>
  </p:cSld>
  <p:clrMapOvr>
    <a:masterClrMapping/>
  </p:clrMapOvr>
  <mc:AlternateContent xmlns:mc="http://schemas.openxmlformats.org/markup-compatibility/2006" xmlns:p14="http://schemas.microsoft.com/office/powerpoint/2010/main">
    <mc:Choice Requires="p14">
      <p:transition spd="slow" p14:dur="2000" advTm="161"/>
    </mc:Choice>
    <mc:Fallback xmlns="">
      <p:transition spd="slow" advTm="16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C3BDC7-9617-EBC6-49A5-085378B6B850}"/>
              </a:ext>
            </a:extLst>
          </p:cNvPr>
          <p:cNvSpPr>
            <a:spLocks noGrp="1"/>
          </p:cNvSpPr>
          <p:nvPr>
            <p:ph type="title"/>
          </p:nvPr>
        </p:nvSpPr>
        <p:spPr/>
        <p:txBody>
          <a:bodyPr/>
          <a:lstStyle/>
          <a:p>
            <a:r>
              <a:rPr lang="zh-CN" altLang="en-US" dirty="0"/>
              <a:t>弱人工智能、强人工智能、超级人工智能</a:t>
            </a:r>
          </a:p>
        </p:txBody>
      </p:sp>
      <p:pic>
        <p:nvPicPr>
          <p:cNvPr id="5" name="图片 4">
            <a:extLst>
              <a:ext uri="{FF2B5EF4-FFF2-40B4-BE49-F238E27FC236}">
                <a16:creationId xmlns:a16="http://schemas.microsoft.com/office/drawing/2014/main" id="{10FEE34D-7DC1-3B1D-4E82-FC32F0F5A809}"/>
              </a:ext>
            </a:extLst>
          </p:cNvPr>
          <p:cNvPicPr>
            <a:picLocks noChangeAspect="1"/>
          </p:cNvPicPr>
          <p:nvPr/>
        </p:nvPicPr>
        <p:blipFill>
          <a:blip r:embed="rId2"/>
          <a:stretch>
            <a:fillRect/>
          </a:stretch>
        </p:blipFill>
        <p:spPr>
          <a:xfrm>
            <a:off x="1278385" y="2182552"/>
            <a:ext cx="8885087" cy="4169675"/>
          </a:xfrm>
          <a:prstGeom prst="rect">
            <a:avLst/>
          </a:prstGeom>
        </p:spPr>
      </p:pic>
      <p:sp>
        <p:nvSpPr>
          <p:cNvPr id="3" name="文本框 2">
            <a:extLst>
              <a:ext uri="{FF2B5EF4-FFF2-40B4-BE49-F238E27FC236}">
                <a16:creationId xmlns:a16="http://schemas.microsoft.com/office/drawing/2014/main" id="{C0C6206F-680C-D4DD-9B32-1BC5D21E54F7}"/>
              </a:ext>
            </a:extLst>
          </p:cNvPr>
          <p:cNvSpPr txBox="1"/>
          <p:nvPr/>
        </p:nvSpPr>
        <p:spPr>
          <a:xfrm>
            <a:off x="745725" y="1228445"/>
            <a:ext cx="10813001" cy="954107"/>
          </a:xfrm>
          <a:prstGeom prst="rect">
            <a:avLst/>
          </a:prstGeom>
          <a:noFill/>
        </p:spPr>
        <p:txBody>
          <a:bodyPr wrap="square" rtlCol="0">
            <a:spAutoFit/>
          </a:bodyPr>
          <a:lstStyle/>
          <a:p>
            <a:r>
              <a:rPr lang="en-US" altLang="zh-CN" sz="2800" b="1" dirty="0">
                <a:solidFill>
                  <a:srgbClr val="0070C0"/>
                </a:solidFill>
              </a:rPr>
              <a:t>ChatGPT</a:t>
            </a:r>
            <a:r>
              <a:rPr lang="zh-CN" altLang="en-US" sz="2800" b="1" dirty="0">
                <a:solidFill>
                  <a:srgbClr val="0070C0"/>
                </a:solidFill>
              </a:rPr>
              <a:t>实现了自然语言的突破，</a:t>
            </a:r>
            <a:r>
              <a:rPr lang="zh-CN" altLang="en-US" sz="2800" b="1" dirty="0">
                <a:solidFill>
                  <a:srgbClr val="C00000"/>
                </a:solidFill>
              </a:rPr>
              <a:t>将人类所有自然语言表达的知识进行关联</a:t>
            </a:r>
            <a:r>
              <a:rPr lang="zh-CN" altLang="en-US" sz="2800" b="1" dirty="0">
                <a:solidFill>
                  <a:srgbClr val="0070C0"/>
                </a:solidFill>
              </a:rPr>
              <a:t>形成了大模型（千亿参数），首次展现通用人工智能的潜力。</a:t>
            </a:r>
          </a:p>
        </p:txBody>
      </p:sp>
    </p:spTree>
    <p:extLst>
      <p:ext uri="{BB962C8B-B14F-4D97-AF65-F5344CB8AC3E}">
        <p14:creationId xmlns:p14="http://schemas.microsoft.com/office/powerpoint/2010/main" val="760847352"/>
      </p:ext>
    </p:extLst>
  </p:cSld>
  <p:clrMapOvr>
    <a:masterClrMapping/>
  </p:clrMapOvr>
  <mc:AlternateContent xmlns:mc="http://schemas.openxmlformats.org/markup-compatibility/2006" xmlns:p14="http://schemas.microsoft.com/office/powerpoint/2010/main">
    <mc:Choice Requires="p14">
      <p:transition spd="slow" p14:dur="2000" advTm="329"/>
    </mc:Choice>
    <mc:Fallback xmlns="">
      <p:transition spd="slow" advTm="32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03C8B9D-F4B9-5D51-200E-3AF6FA710EA6}"/>
              </a:ext>
            </a:extLst>
          </p:cNvPr>
          <p:cNvSpPr>
            <a:spLocks noGrp="1"/>
          </p:cNvSpPr>
          <p:nvPr>
            <p:ph type="title"/>
          </p:nvPr>
        </p:nvSpPr>
        <p:spPr/>
        <p:txBody>
          <a:bodyPr/>
          <a:lstStyle/>
          <a:p>
            <a:r>
              <a:rPr lang="en-US" altLang="zh-CN" dirty="0"/>
              <a:t>OpenAI</a:t>
            </a:r>
            <a:r>
              <a:rPr lang="zh-CN" altLang="en-US" dirty="0"/>
              <a:t>的历史</a:t>
            </a:r>
          </a:p>
        </p:txBody>
      </p:sp>
      <p:pic>
        <p:nvPicPr>
          <p:cNvPr id="7" name="图片 6">
            <a:extLst>
              <a:ext uri="{FF2B5EF4-FFF2-40B4-BE49-F238E27FC236}">
                <a16:creationId xmlns:a16="http://schemas.microsoft.com/office/drawing/2014/main" id="{BBEF690A-24FF-1D59-E1AE-08DF2B2B4CD1}"/>
              </a:ext>
            </a:extLst>
          </p:cNvPr>
          <p:cNvPicPr>
            <a:picLocks noChangeAspect="1"/>
          </p:cNvPicPr>
          <p:nvPr/>
        </p:nvPicPr>
        <p:blipFill>
          <a:blip r:embed="rId3"/>
          <a:stretch>
            <a:fillRect/>
          </a:stretch>
        </p:blipFill>
        <p:spPr>
          <a:xfrm>
            <a:off x="81298" y="1721968"/>
            <a:ext cx="12029403" cy="5136032"/>
          </a:xfrm>
          <a:prstGeom prst="rect">
            <a:avLst/>
          </a:prstGeom>
        </p:spPr>
      </p:pic>
      <p:sp>
        <p:nvSpPr>
          <p:cNvPr id="3" name="文本框 2">
            <a:extLst>
              <a:ext uri="{FF2B5EF4-FFF2-40B4-BE49-F238E27FC236}">
                <a16:creationId xmlns:a16="http://schemas.microsoft.com/office/drawing/2014/main" id="{19D8EF69-BE86-8AA4-0C07-1368E75D07BA}"/>
              </a:ext>
            </a:extLst>
          </p:cNvPr>
          <p:cNvSpPr txBox="1"/>
          <p:nvPr/>
        </p:nvSpPr>
        <p:spPr>
          <a:xfrm>
            <a:off x="1031521" y="1060239"/>
            <a:ext cx="1991251" cy="1015663"/>
          </a:xfrm>
          <a:prstGeom prst="rect">
            <a:avLst/>
          </a:prstGeom>
          <a:noFill/>
        </p:spPr>
        <p:txBody>
          <a:bodyPr wrap="none" rtlCol="0">
            <a:spAutoFit/>
          </a:bodyPr>
          <a:lstStyle/>
          <a:p>
            <a:r>
              <a:rPr lang="zh-CN" altLang="en-US" sz="2000" b="1" dirty="0">
                <a:solidFill>
                  <a:srgbClr val="002060"/>
                </a:solidFill>
              </a:rPr>
              <a:t>非盈利；</a:t>
            </a:r>
            <a:endParaRPr lang="en-US" altLang="zh-CN" sz="2000" b="1" dirty="0">
              <a:solidFill>
                <a:srgbClr val="002060"/>
              </a:solidFill>
            </a:endParaRPr>
          </a:p>
          <a:p>
            <a:r>
              <a:rPr lang="zh-CN" altLang="en-US" sz="2000" b="1" dirty="0">
                <a:solidFill>
                  <a:srgbClr val="002060"/>
                </a:solidFill>
              </a:rPr>
              <a:t>拒绝军备竞赛；</a:t>
            </a:r>
            <a:endParaRPr lang="en-US" altLang="zh-CN" sz="2000" b="1" dirty="0">
              <a:solidFill>
                <a:srgbClr val="002060"/>
              </a:solidFill>
            </a:endParaRPr>
          </a:p>
          <a:p>
            <a:r>
              <a:rPr lang="zh-CN" altLang="en-US" sz="2000" b="1" dirty="0">
                <a:solidFill>
                  <a:srgbClr val="002060"/>
                </a:solidFill>
              </a:rPr>
              <a:t>保护人类安全</a:t>
            </a:r>
          </a:p>
        </p:txBody>
      </p:sp>
      <p:pic>
        <p:nvPicPr>
          <p:cNvPr id="6" name="图片 5">
            <a:extLst>
              <a:ext uri="{FF2B5EF4-FFF2-40B4-BE49-F238E27FC236}">
                <a16:creationId xmlns:a16="http://schemas.microsoft.com/office/drawing/2014/main" id="{2BEC60DF-0EAE-106B-CEC8-127386B499BE}"/>
              </a:ext>
            </a:extLst>
          </p:cNvPr>
          <p:cNvPicPr>
            <a:picLocks noChangeAspect="1"/>
          </p:cNvPicPr>
          <p:nvPr/>
        </p:nvPicPr>
        <p:blipFill>
          <a:blip r:embed="rId4"/>
          <a:stretch>
            <a:fillRect/>
          </a:stretch>
        </p:blipFill>
        <p:spPr>
          <a:xfrm>
            <a:off x="3972995" y="194003"/>
            <a:ext cx="4572085" cy="2511753"/>
          </a:xfrm>
          <a:prstGeom prst="rect">
            <a:avLst/>
          </a:prstGeom>
        </p:spPr>
      </p:pic>
    </p:spTree>
    <p:extLst>
      <p:ext uri="{BB962C8B-B14F-4D97-AF65-F5344CB8AC3E}">
        <p14:creationId xmlns:p14="http://schemas.microsoft.com/office/powerpoint/2010/main" val="897259324"/>
      </p:ext>
    </p:extLst>
  </p:cSld>
  <p:clrMapOvr>
    <a:masterClrMapping/>
  </p:clrMapOvr>
  <mc:AlternateContent xmlns:mc="http://schemas.openxmlformats.org/markup-compatibility/2006" xmlns:p14="http://schemas.microsoft.com/office/powerpoint/2010/main">
    <mc:Choice Requires="p14">
      <p:transition spd="slow" p14:dur="2000" advTm="539"/>
    </mc:Choice>
    <mc:Fallback xmlns="">
      <p:transition spd="slow" advTm="53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AAF747-0600-52DD-A083-BB475D4947BF}"/>
              </a:ext>
            </a:extLst>
          </p:cNvPr>
          <p:cNvPicPr>
            <a:picLocks noChangeAspect="1"/>
          </p:cNvPicPr>
          <p:nvPr/>
        </p:nvPicPr>
        <p:blipFill>
          <a:blip r:embed="rId2"/>
          <a:stretch>
            <a:fillRect/>
          </a:stretch>
        </p:blipFill>
        <p:spPr>
          <a:xfrm>
            <a:off x="109721" y="1098624"/>
            <a:ext cx="7216765" cy="4503810"/>
          </a:xfrm>
          <a:prstGeom prst="rect">
            <a:avLst/>
          </a:prstGeom>
        </p:spPr>
      </p:pic>
      <p:pic>
        <p:nvPicPr>
          <p:cNvPr id="3" name="图片 2">
            <a:extLst>
              <a:ext uri="{FF2B5EF4-FFF2-40B4-BE49-F238E27FC236}">
                <a16:creationId xmlns:a16="http://schemas.microsoft.com/office/drawing/2014/main" id="{F88F2E50-5FB6-83FC-7D7A-9AF018B4BE4C}"/>
              </a:ext>
            </a:extLst>
          </p:cNvPr>
          <p:cNvPicPr>
            <a:picLocks noChangeAspect="1"/>
          </p:cNvPicPr>
          <p:nvPr/>
        </p:nvPicPr>
        <p:blipFill>
          <a:blip r:embed="rId3"/>
          <a:stretch>
            <a:fillRect/>
          </a:stretch>
        </p:blipFill>
        <p:spPr>
          <a:xfrm>
            <a:off x="6337293" y="1757312"/>
            <a:ext cx="4529178" cy="2271410"/>
          </a:xfrm>
          <a:prstGeom prst="rect">
            <a:avLst/>
          </a:prstGeom>
        </p:spPr>
      </p:pic>
      <p:sp>
        <p:nvSpPr>
          <p:cNvPr id="4" name="文本框 3">
            <a:extLst>
              <a:ext uri="{FF2B5EF4-FFF2-40B4-BE49-F238E27FC236}">
                <a16:creationId xmlns:a16="http://schemas.microsoft.com/office/drawing/2014/main" id="{C8EBCBFD-2290-810D-FA09-3D6C9A1A2127}"/>
              </a:ext>
            </a:extLst>
          </p:cNvPr>
          <p:cNvSpPr txBox="1"/>
          <p:nvPr/>
        </p:nvSpPr>
        <p:spPr>
          <a:xfrm>
            <a:off x="409903" y="6362791"/>
            <a:ext cx="1687257" cy="369332"/>
          </a:xfrm>
          <a:prstGeom prst="rect">
            <a:avLst/>
          </a:prstGeom>
          <a:noFill/>
        </p:spPr>
        <p:txBody>
          <a:bodyPr wrap="none" rtlCol="0">
            <a:spAutoFit/>
          </a:bodyPr>
          <a:lstStyle/>
          <a:p>
            <a:r>
              <a:rPr lang="zh-CN" altLang="en-US" dirty="0"/>
              <a:t>来源：刘江</a:t>
            </a:r>
            <a:r>
              <a:rPr lang="en-US" altLang="zh-CN" dirty="0"/>
              <a:t>PPT</a:t>
            </a:r>
            <a:endParaRPr lang="zh-CN" altLang="en-US" dirty="0"/>
          </a:p>
        </p:txBody>
      </p:sp>
      <p:sp>
        <p:nvSpPr>
          <p:cNvPr id="6" name="文本框 5">
            <a:extLst>
              <a:ext uri="{FF2B5EF4-FFF2-40B4-BE49-F238E27FC236}">
                <a16:creationId xmlns:a16="http://schemas.microsoft.com/office/drawing/2014/main" id="{D731EF6E-2109-A022-6A8D-D1249F8055B4}"/>
              </a:ext>
            </a:extLst>
          </p:cNvPr>
          <p:cNvSpPr txBox="1"/>
          <p:nvPr/>
        </p:nvSpPr>
        <p:spPr>
          <a:xfrm>
            <a:off x="4101479" y="4687410"/>
            <a:ext cx="7736539" cy="1200329"/>
          </a:xfrm>
          <a:prstGeom prst="rect">
            <a:avLst/>
          </a:prstGeom>
          <a:noFill/>
        </p:spPr>
        <p:txBody>
          <a:bodyPr wrap="square" rtlCol="0">
            <a:spAutoFit/>
          </a:bodyPr>
          <a:lstStyle/>
          <a:p>
            <a:r>
              <a:rPr lang="zh-CN" altLang="en-US" sz="3600" b="1" dirty="0">
                <a:solidFill>
                  <a:srgbClr val="0070C0"/>
                </a:solidFill>
              </a:rPr>
              <a:t>√ 所有人可以通过自然语言与机器交流，进一步影响物理世界</a:t>
            </a:r>
          </a:p>
        </p:txBody>
      </p:sp>
    </p:spTree>
    <p:extLst>
      <p:ext uri="{BB962C8B-B14F-4D97-AF65-F5344CB8AC3E}">
        <p14:creationId xmlns:p14="http://schemas.microsoft.com/office/powerpoint/2010/main" val="1365494401"/>
      </p:ext>
    </p:extLst>
  </p:cSld>
  <p:clrMapOvr>
    <a:masterClrMapping/>
  </p:clrMapOvr>
  <mc:AlternateContent xmlns:mc="http://schemas.openxmlformats.org/markup-compatibility/2006" xmlns:p14="http://schemas.microsoft.com/office/powerpoint/2010/main">
    <mc:Choice Requires="p14">
      <p:transition spd="slow" p14:dur="2000" advTm="549"/>
    </mc:Choice>
    <mc:Fallback xmlns="">
      <p:transition spd="slow" advTm="54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EA7AD1-E2DA-4633-3426-6C487478CCE7}"/>
              </a:ext>
            </a:extLst>
          </p:cNvPr>
          <p:cNvSpPr>
            <a:spLocks noGrp="1"/>
          </p:cNvSpPr>
          <p:nvPr>
            <p:ph type="title"/>
          </p:nvPr>
        </p:nvSpPr>
        <p:spPr/>
        <p:txBody>
          <a:bodyPr>
            <a:normAutofit/>
          </a:bodyPr>
          <a:lstStyle/>
          <a:p>
            <a:r>
              <a:rPr lang="en-US" altLang="zh-CN" sz="4800" dirty="0"/>
              <a:t>ChatGPT</a:t>
            </a:r>
            <a:r>
              <a:rPr lang="zh-CN" altLang="en-US" sz="4800" dirty="0"/>
              <a:t>与大语言模型的技术原理</a:t>
            </a:r>
          </a:p>
        </p:txBody>
      </p:sp>
      <p:sp>
        <p:nvSpPr>
          <p:cNvPr id="5" name="文本占位符 4">
            <a:extLst>
              <a:ext uri="{FF2B5EF4-FFF2-40B4-BE49-F238E27FC236}">
                <a16:creationId xmlns:a16="http://schemas.microsoft.com/office/drawing/2014/main" id="{B69AAF98-B21A-26FC-4170-13DB1E835E9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40194573"/>
      </p:ext>
    </p:extLst>
  </p:cSld>
  <p:clrMapOvr>
    <a:masterClrMapping/>
  </p:clrMapOvr>
  <mc:AlternateContent xmlns:mc="http://schemas.openxmlformats.org/markup-compatibility/2006" xmlns:p14="http://schemas.microsoft.com/office/powerpoint/2010/main">
    <mc:Choice Requires="p14">
      <p:transition spd="slow" p14:dur="2000" advTm="28852"/>
    </mc:Choice>
    <mc:Fallback xmlns="">
      <p:transition spd="slow" advTm="2885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73B18-5DC4-B535-A01D-EFDD32E9D6F9}"/>
              </a:ext>
            </a:extLst>
          </p:cNvPr>
          <p:cNvSpPr>
            <a:spLocks noGrp="1"/>
          </p:cNvSpPr>
          <p:nvPr>
            <p:ph type="title"/>
          </p:nvPr>
        </p:nvSpPr>
        <p:spPr/>
        <p:txBody>
          <a:bodyPr/>
          <a:lstStyle/>
          <a:p>
            <a:r>
              <a:rPr lang="zh-CN" altLang="en-US" dirty="0"/>
              <a:t>概率生成模型</a:t>
            </a:r>
          </a:p>
        </p:txBody>
      </p:sp>
      <p:sp>
        <p:nvSpPr>
          <p:cNvPr id="5" name="内容占位符 4">
            <a:extLst>
              <a:ext uri="{FF2B5EF4-FFF2-40B4-BE49-F238E27FC236}">
                <a16:creationId xmlns:a16="http://schemas.microsoft.com/office/drawing/2014/main" id="{C7004C45-E082-46CF-4512-B65406368A4A}"/>
              </a:ext>
            </a:extLst>
          </p:cNvPr>
          <p:cNvSpPr>
            <a:spLocks noGrp="1"/>
          </p:cNvSpPr>
          <p:nvPr>
            <p:ph idx="1"/>
          </p:nvPr>
        </p:nvSpPr>
        <p:spPr>
          <a:xfrm>
            <a:off x="480848" y="1254216"/>
            <a:ext cx="10515600" cy="4785043"/>
          </a:xfrm>
        </p:spPr>
        <p:txBody>
          <a:bodyPr/>
          <a:lstStyle/>
          <a:p>
            <a:r>
              <a:rPr lang="zh-CN" altLang="en-US" dirty="0"/>
              <a:t>相同的问题，</a:t>
            </a:r>
            <a:r>
              <a:rPr lang="en-US" altLang="zh-CN" dirty="0"/>
              <a:t>ChatGPT</a:t>
            </a:r>
            <a:r>
              <a:rPr lang="zh-CN" altLang="en-US" dirty="0"/>
              <a:t>给出不同的答案</a:t>
            </a:r>
          </a:p>
        </p:txBody>
      </p:sp>
      <p:pic>
        <p:nvPicPr>
          <p:cNvPr id="4" name="图片 3">
            <a:extLst>
              <a:ext uri="{FF2B5EF4-FFF2-40B4-BE49-F238E27FC236}">
                <a16:creationId xmlns:a16="http://schemas.microsoft.com/office/drawing/2014/main" id="{56462BA1-43F4-459F-96A0-2500EFD755D6}"/>
              </a:ext>
            </a:extLst>
          </p:cNvPr>
          <p:cNvPicPr>
            <a:picLocks noChangeAspect="1"/>
          </p:cNvPicPr>
          <p:nvPr/>
        </p:nvPicPr>
        <p:blipFill>
          <a:blip r:embed="rId2"/>
          <a:stretch>
            <a:fillRect/>
          </a:stretch>
        </p:blipFill>
        <p:spPr>
          <a:xfrm>
            <a:off x="480849" y="1922691"/>
            <a:ext cx="5373414" cy="2935933"/>
          </a:xfrm>
          <a:prstGeom prst="rect">
            <a:avLst/>
          </a:prstGeom>
        </p:spPr>
      </p:pic>
      <p:pic>
        <p:nvPicPr>
          <p:cNvPr id="7" name="图片 6">
            <a:extLst>
              <a:ext uri="{FF2B5EF4-FFF2-40B4-BE49-F238E27FC236}">
                <a16:creationId xmlns:a16="http://schemas.microsoft.com/office/drawing/2014/main" id="{1E495057-3782-A16F-6C5D-AF5C42CE2050}"/>
              </a:ext>
            </a:extLst>
          </p:cNvPr>
          <p:cNvPicPr>
            <a:picLocks noChangeAspect="1"/>
          </p:cNvPicPr>
          <p:nvPr/>
        </p:nvPicPr>
        <p:blipFill>
          <a:blip r:embed="rId3"/>
          <a:stretch>
            <a:fillRect/>
          </a:stretch>
        </p:blipFill>
        <p:spPr>
          <a:xfrm>
            <a:off x="6096000" y="1922691"/>
            <a:ext cx="5975929" cy="2512675"/>
          </a:xfrm>
          <a:prstGeom prst="rect">
            <a:avLst/>
          </a:prstGeom>
        </p:spPr>
      </p:pic>
    </p:spTree>
    <p:extLst>
      <p:ext uri="{BB962C8B-B14F-4D97-AF65-F5344CB8AC3E}">
        <p14:creationId xmlns:p14="http://schemas.microsoft.com/office/powerpoint/2010/main" val="1149970935"/>
      </p:ext>
    </p:extLst>
  </p:cSld>
  <p:clrMapOvr>
    <a:masterClrMapping/>
  </p:clrMapOvr>
  <mc:AlternateContent xmlns:mc="http://schemas.openxmlformats.org/markup-compatibility/2006" xmlns:p14="http://schemas.microsoft.com/office/powerpoint/2010/main">
    <mc:Choice Requires="p14">
      <p:transition spd="slow" p14:dur="2000" advTm="31966"/>
    </mc:Choice>
    <mc:Fallback xmlns="">
      <p:transition spd="slow" advTm="3196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A80B1-72F4-0387-0E8B-1B8B3B599F19}"/>
              </a:ext>
            </a:extLst>
          </p:cNvPr>
          <p:cNvSpPr>
            <a:spLocks noGrp="1"/>
          </p:cNvSpPr>
          <p:nvPr>
            <p:ph type="title"/>
          </p:nvPr>
        </p:nvSpPr>
        <p:spPr/>
        <p:txBody>
          <a:bodyPr/>
          <a:lstStyle/>
          <a:p>
            <a:r>
              <a:rPr lang="zh-CN" altLang="en-US" dirty="0"/>
              <a:t>概率生成模型</a:t>
            </a:r>
          </a:p>
        </p:txBody>
      </p:sp>
      <p:pic>
        <p:nvPicPr>
          <p:cNvPr id="5" name="图片 4">
            <a:extLst>
              <a:ext uri="{FF2B5EF4-FFF2-40B4-BE49-F238E27FC236}">
                <a16:creationId xmlns:a16="http://schemas.microsoft.com/office/drawing/2014/main" id="{BB001B6A-1C15-DCB6-EC9E-118DBE3DE328}"/>
              </a:ext>
            </a:extLst>
          </p:cNvPr>
          <p:cNvPicPr>
            <a:picLocks noChangeAspect="1"/>
          </p:cNvPicPr>
          <p:nvPr/>
        </p:nvPicPr>
        <p:blipFill>
          <a:blip r:embed="rId2"/>
          <a:stretch>
            <a:fillRect/>
          </a:stretch>
        </p:blipFill>
        <p:spPr>
          <a:xfrm>
            <a:off x="573479" y="1265167"/>
            <a:ext cx="5352241" cy="3271210"/>
          </a:xfrm>
          <a:prstGeom prst="rect">
            <a:avLst/>
          </a:prstGeom>
        </p:spPr>
      </p:pic>
      <p:pic>
        <p:nvPicPr>
          <p:cNvPr id="7" name="图片 6">
            <a:extLst>
              <a:ext uri="{FF2B5EF4-FFF2-40B4-BE49-F238E27FC236}">
                <a16:creationId xmlns:a16="http://schemas.microsoft.com/office/drawing/2014/main" id="{164F61EB-9134-C7FA-FDA5-9E4845D12796}"/>
              </a:ext>
            </a:extLst>
          </p:cNvPr>
          <p:cNvPicPr>
            <a:picLocks noChangeAspect="1"/>
          </p:cNvPicPr>
          <p:nvPr/>
        </p:nvPicPr>
        <p:blipFill>
          <a:blip r:embed="rId3"/>
          <a:stretch>
            <a:fillRect/>
          </a:stretch>
        </p:blipFill>
        <p:spPr>
          <a:xfrm>
            <a:off x="6096000" y="1376855"/>
            <a:ext cx="5227300" cy="4903180"/>
          </a:xfrm>
          <a:prstGeom prst="rect">
            <a:avLst/>
          </a:prstGeom>
        </p:spPr>
      </p:pic>
      <p:sp>
        <p:nvSpPr>
          <p:cNvPr id="3" name="文本框 2">
            <a:extLst>
              <a:ext uri="{FF2B5EF4-FFF2-40B4-BE49-F238E27FC236}">
                <a16:creationId xmlns:a16="http://schemas.microsoft.com/office/drawing/2014/main" id="{C6030B8D-3A33-DFB7-37EC-ED6DF3309FCD}"/>
              </a:ext>
            </a:extLst>
          </p:cNvPr>
          <p:cNvSpPr txBox="1"/>
          <p:nvPr/>
        </p:nvSpPr>
        <p:spPr>
          <a:xfrm>
            <a:off x="691055" y="4834758"/>
            <a:ext cx="4269828" cy="954107"/>
          </a:xfrm>
          <a:prstGeom prst="rect">
            <a:avLst/>
          </a:prstGeom>
          <a:noFill/>
        </p:spPr>
        <p:txBody>
          <a:bodyPr wrap="square" rtlCol="0">
            <a:spAutoFit/>
          </a:bodyPr>
          <a:lstStyle/>
          <a:p>
            <a:r>
              <a:rPr lang="zh-CN" altLang="en-US" sz="2800" dirty="0">
                <a:solidFill>
                  <a:srgbClr val="C00000"/>
                </a:solidFill>
              </a:rPr>
              <a:t>每一个字都是根据模型选择概率最大的字来输出</a:t>
            </a:r>
          </a:p>
        </p:txBody>
      </p:sp>
    </p:spTree>
    <p:extLst>
      <p:ext uri="{BB962C8B-B14F-4D97-AF65-F5344CB8AC3E}">
        <p14:creationId xmlns:p14="http://schemas.microsoft.com/office/powerpoint/2010/main" val="1873970846"/>
      </p:ext>
    </p:extLst>
  </p:cSld>
  <p:clrMapOvr>
    <a:masterClrMapping/>
  </p:clrMapOvr>
  <mc:AlternateContent xmlns:mc="http://schemas.openxmlformats.org/markup-compatibility/2006" xmlns:p14="http://schemas.microsoft.com/office/powerpoint/2010/main">
    <mc:Choice Requires="p14">
      <p:transition spd="slow" p14:dur="2000" advTm="115792"/>
    </mc:Choice>
    <mc:Fallback xmlns="">
      <p:transition spd="slow" advTm="11579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18A71-52E8-54F9-8786-185A61D22CA2}"/>
              </a:ext>
            </a:extLst>
          </p:cNvPr>
          <p:cNvSpPr>
            <a:spLocks noGrp="1"/>
          </p:cNvSpPr>
          <p:nvPr>
            <p:ph type="title"/>
          </p:nvPr>
        </p:nvSpPr>
        <p:spPr/>
        <p:txBody>
          <a:bodyPr/>
          <a:lstStyle/>
          <a:p>
            <a:r>
              <a:rPr lang="zh-CN" altLang="en-US" dirty="0"/>
              <a:t>概率生成模型</a:t>
            </a:r>
          </a:p>
        </p:txBody>
      </p:sp>
      <p:pic>
        <p:nvPicPr>
          <p:cNvPr id="4" name="图片 3">
            <a:extLst>
              <a:ext uri="{FF2B5EF4-FFF2-40B4-BE49-F238E27FC236}">
                <a16:creationId xmlns:a16="http://schemas.microsoft.com/office/drawing/2014/main" id="{202E8745-3AD4-2A40-407C-A43085CE9802}"/>
              </a:ext>
            </a:extLst>
          </p:cNvPr>
          <p:cNvPicPr>
            <a:picLocks noChangeAspect="1"/>
          </p:cNvPicPr>
          <p:nvPr/>
        </p:nvPicPr>
        <p:blipFill>
          <a:blip r:embed="rId2"/>
          <a:stretch>
            <a:fillRect/>
          </a:stretch>
        </p:blipFill>
        <p:spPr>
          <a:xfrm>
            <a:off x="838199" y="1375232"/>
            <a:ext cx="8803917" cy="5141182"/>
          </a:xfrm>
          <a:prstGeom prst="rect">
            <a:avLst/>
          </a:prstGeom>
        </p:spPr>
      </p:pic>
    </p:spTree>
    <p:extLst>
      <p:ext uri="{BB962C8B-B14F-4D97-AF65-F5344CB8AC3E}">
        <p14:creationId xmlns:p14="http://schemas.microsoft.com/office/powerpoint/2010/main" val="1466948964"/>
      </p:ext>
    </p:extLst>
  </p:cSld>
  <p:clrMapOvr>
    <a:masterClrMapping/>
  </p:clrMapOvr>
  <mc:AlternateContent xmlns:mc="http://schemas.openxmlformats.org/markup-compatibility/2006" xmlns:p14="http://schemas.microsoft.com/office/powerpoint/2010/main">
    <mc:Choice Requires="p14">
      <p:transition spd="slow" p14:dur="2000" advTm="55761"/>
    </mc:Choice>
    <mc:Fallback xmlns="">
      <p:transition spd="slow" advTm="5576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3DC3E-7129-CDEB-9F12-6255B700CDEC}"/>
              </a:ext>
            </a:extLst>
          </p:cNvPr>
          <p:cNvSpPr>
            <a:spLocks noGrp="1"/>
          </p:cNvSpPr>
          <p:nvPr>
            <p:ph type="title"/>
          </p:nvPr>
        </p:nvSpPr>
        <p:spPr/>
        <p:txBody>
          <a:bodyPr/>
          <a:lstStyle/>
          <a:p>
            <a:r>
              <a:rPr lang="zh-CN" altLang="en-US" dirty="0"/>
              <a:t>概率生成模型的发展历史</a:t>
            </a:r>
          </a:p>
        </p:txBody>
      </p:sp>
      <p:sp>
        <p:nvSpPr>
          <p:cNvPr id="3" name="内容占位符 2">
            <a:extLst>
              <a:ext uri="{FF2B5EF4-FFF2-40B4-BE49-F238E27FC236}">
                <a16:creationId xmlns:a16="http://schemas.microsoft.com/office/drawing/2014/main" id="{5B7DACA4-7341-48CA-F131-D670D40D5B2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0CC2302-0F72-CE84-3775-EEAD7FA05A14}"/>
              </a:ext>
            </a:extLst>
          </p:cNvPr>
          <p:cNvPicPr>
            <a:picLocks noChangeAspect="1"/>
          </p:cNvPicPr>
          <p:nvPr/>
        </p:nvPicPr>
        <p:blipFill>
          <a:blip r:embed="rId2"/>
          <a:stretch>
            <a:fillRect/>
          </a:stretch>
        </p:blipFill>
        <p:spPr>
          <a:xfrm>
            <a:off x="514531" y="1151705"/>
            <a:ext cx="11459810" cy="5029583"/>
          </a:xfrm>
          <a:prstGeom prst="rect">
            <a:avLst/>
          </a:prstGeom>
        </p:spPr>
      </p:pic>
      <p:sp>
        <p:nvSpPr>
          <p:cNvPr id="4" name="文本框 3">
            <a:extLst>
              <a:ext uri="{FF2B5EF4-FFF2-40B4-BE49-F238E27FC236}">
                <a16:creationId xmlns:a16="http://schemas.microsoft.com/office/drawing/2014/main" id="{5F4D4431-42FB-113E-6BA3-1C8BB362C1F6}"/>
              </a:ext>
            </a:extLst>
          </p:cNvPr>
          <p:cNvSpPr txBox="1"/>
          <p:nvPr/>
        </p:nvSpPr>
        <p:spPr>
          <a:xfrm>
            <a:off x="1239156" y="6245880"/>
            <a:ext cx="8774856" cy="523220"/>
          </a:xfrm>
          <a:prstGeom prst="rect">
            <a:avLst/>
          </a:prstGeom>
          <a:noFill/>
        </p:spPr>
        <p:txBody>
          <a:bodyPr wrap="square" rtlCol="0">
            <a:spAutoFit/>
          </a:bodyPr>
          <a:lstStyle/>
          <a:p>
            <a:r>
              <a:rPr lang="zh-CN" altLang="en-US" sz="2800" b="1" dirty="0">
                <a:solidFill>
                  <a:srgbClr val="0070C0"/>
                </a:solidFill>
              </a:rPr>
              <a:t>概率生成的发展历史，就是自然语言技术的发展历史</a:t>
            </a:r>
          </a:p>
        </p:txBody>
      </p:sp>
    </p:spTree>
    <p:extLst>
      <p:ext uri="{BB962C8B-B14F-4D97-AF65-F5344CB8AC3E}">
        <p14:creationId xmlns:p14="http://schemas.microsoft.com/office/powerpoint/2010/main" val="1472022740"/>
      </p:ext>
    </p:extLst>
  </p:cSld>
  <p:clrMapOvr>
    <a:masterClrMapping/>
  </p:clrMapOvr>
  <mc:AlternateContent xmlns:mc="http://schemas.openxmlformats.org/markup-compatibility/2006" xmlns:p14="http://schemas.microsoft.com/office/powerpoint/2010/main">
    <mc:Choice Requires="p14">
      <p:transition spd="slow" p14:dur="2000" advTm="18472"/>
    </mc:Choice>
    <mc:Fallback xmlns="">
      <p:transition spd="slow" advTm="1847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a:t>
            </a:r>
            <a:r>
              <a:rPr lang="en-US" altLang="zh-CN" dirty="0"/>
              <a:t>ChatGPT</a:t>
            </a:r>
            <a:endParaRPr lang="zh-CN" altLang="en-US" dirty="0"/>
          </a:p>
        </p:txBody>
      </p:sp>
      <p:sp>
        <p:nvSpPr>
          <p:cNvPr id="3" name="文本框 2">
            <a:extLst>
              <a:ext uri="{FF2B5EF4-FFF2-40B4-BE49-F238E27FC236}">
                <a16:creationId xmlns:a16="http://schemas.microsoft.com/office/drawing/2014/main" id="{4ECDDE77-6C99-A400-4FED-15C88F17ABE9}"/>
              </a:ext>
            </a:extLst>
          </p:cNvPr>
          <p:cNvSpPr txBox="1"/>
          <p:nvPr/>
        </p:nvSpPr>
        <p:spPr>
          <a:xfrm>
            <a:off x="4476182" y="266233"/>
            <a:ext cx="5274521"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一个在线聊天机器人 </a:t>
            </a:r>
            <a:r>
              <a:rPr lang="en-US" altLang="zh-CN" sz="2800" dirty="0">
                <a:latin typeface="Microsoft YaHei Light" panose="020B0502040204020203" pitchFamily="34" charset="-122"/>
                <a:ea typeface="Microsoft YaHei Light" panose="020B0502040204020203" pitchFamily="34" charset="-122"/>
              </a:rPr>
              <a:t>Chat robot</a:t>
            </a:r>
            <a:endParaRPr lang="zh-CN" altLang="en-US" sz="2800" dirty="0">
              <a:latin typeface="Microsoft YaHei Light" panose="020B0502040204020203" pitchFamily="34" charset="-122"/>
              <a:ea typeface="Microsoft YaHei Light" panose="020B0502040204020203" pitchFamily="34" charset="-122"/>
            </a:endParaRPr>
          </a:p>
        </p:txBody>
      </p:sp>
      <p:sp>
        <p:nvSpPr>
          <p:cNvPr id="5" name="文本框 4">
            <a:extLst>
              <a:ext uri="{FF2B5EF4-FFF2-40B4-BE49-F238E27FC236}">
                <a16:creationId xmlns:a16="http://schemas.microsoft.com/office/drawing/2014/main" id="{3740353E-2121-9CD5-D01A-B25E5F748C4E}"/>
              </a:ext>
            </a:extLst>
          </p:cNvPr>
          <p:cNvSpPr txBox="1"/>
          <p:nvPr/>
        </p:nvSpPr>
        <p:spPr>
          <a:xfrm>
            <a:off x="952722" y="1113878"/>
            <a:ext cx="9463596" cy="369332"/>
          </a:xfrm>
          <a:prstGeom prst="rect">
            <a:avLst/>
          </a:prstGeom>
          <a:noFill/>
        </p:spPr>
        <p:txBody>
          <a:bodyPr wrap="square">
            <a:spAutoFit/>
          </a:bodyPr>
          <a:lstStyle/>
          <a:p>
            <a:r>
              <a:rPr lang="zh-CN" altLang="en-US" dirty="0">
                <a:hlinkClick r:id="rId3"/>
              </a:rPr>
              <a:t>https://chat.openai.com/</a:t>
            </a:r>
            <a:r>
              <a:rPr lang="zh-CN" altLang="en-US" dirty="0"/>
              <a:t>  在线访问，无需安装，需要账号和访问权限；请仅用于科研学习。</a:t>
            </a:r>
          </a:p>
        </p:txBody>
      </p:sp>
      <p:pic>
        <p:nvPicPr>
          <p:cNvPr id="6" name="图片 5">
            <a:extLst>
              <a:ext uri="{FF2B5EF4-FFF2-40B4-BE49-F238E27FC236}">
                <a16:creationId xmlns:a16="http://schemas.microsoft.com/office/drawing/2014/main" id="{86C8CF0D-FCFE-5EEB-02CB-1A1EF26DEDC6}"/>
              </a:ext>
            </a:extLst>
          </p:cNvPr>
          <p:cNvPicPr>
            <a:picLocks noChangeAspect="1"/>
          </p:cNvPicPr>
          <p:nvPr/>
        </p:nvPicPr>
        <p:blipFill>
          <a:blip r:embed="rId4"/>
          <a:stretch>
            <a:fillRect/>
          </a:stretch>
        </p:blipFill>
        <p:spPr>
          <a:xfrm>
            <a:off x="1093914" y="1660544"/>
            <a:ext cx="9463596" cy="4931223"/>
          </a:xfrm>
          <a:prstGeom prst="rect">
            <a:avLst/>
          </a:prstGeom>
        </p:spPr>
      </p:pic>
    </p:spTree>
    <p:extLst>
      <p:ext uri="{BB962C8B-B14F-4D97-AF65-F5344CB8AC3E}">
        <p14:creationId xmlns:p14="http://schemas.microsoft.com/office/powerpoint/2010/main" val="1825581526"/>
      </p:ext>
    </p:extLst>
  </p:cSld>
  <p:clrMapOvr>
    <a:masterClrMapping/>
  </p:clrMapOvr>
  <mc:AlternateContent xmlns:mc="http://schemas.openxmlformats.org/markup-compatibility/2006" xmlns:p14="http://schemas.microsoft.com/office/powerpoint/2010/main">
    <mc:Choice Requires="p14">
      <p:transition spd="slow" p14:dur="2000" advTm="5"/>
    </mc:Choice>
    <mc:Fallback xmlns="">
      <p:transition spd="slow" advTm="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E4C10-F705-DC16-B964-E3F965D73053}"/>
              </a:ext>
            </a:extLst>
          </p:cNvPr>
          <p:cNvSpPr>
            <a:spLocks noGrp="1"/>
          </p:cNvSpPr>
          <p:nvPr>
            <p:ph type="title"/>
          </p:nvPr>
        </p:nvSpPr>
        <p:spPr/>
        <p:txBody>
          <a:bodyPr/>
          <a:lstStyle/>
          <a:p>
            <a:r>
              <a:rPr lang="zh-CN" altLang="en-US" dirty="0"/>
              <a:t>自然语言处理技术回顾</a:t>
            </a:r>
          </a:p>
        </p:txBody>
      </p:sp>
      <p:pic>
        <p:nvPicPr>
          <p:cNvPr id="5" name="图片 4">
            <a:extLst>
              <a:ext uri="{FF2B5EF4-FFF2-40B4-BE49-F238E27FC236}">
                <a16:creationId xmlns:a16="http://schemas.microsoft.com/office/drawing/2014/main" id="{CA550314-778D-B0D2-BACB-D39DADC4AE16}"/>
              </a:ext>
            </a:extLst>
          </p:cNvPr>
          <p:cNvPicPr>
            <a:picLocks noChangeAspect="1"/>
          </p:cNvPicPr>
          <p:nvPr/>
        </p:nvPicPr>
        <p:blipFill>
          <a:blip r:embed="rId2"/>
          <a:stretch>
            <a:fillRect/>
          </a:stretch>
        </p:blipFill>
        <p:spPr>
          <a:xfrm>
            <a:off x="838200" y="1194279"/>
            <a:ext cx="9563929" cy="5121084"/>
          </a:xfrm>
          <a:prstGeom prst="rect">
            <a:avLst/>
          </a:prstGeom>
        </p:spPr>
      </p:pic>
    </p:spTree>
    <p:extLst>
      <p:ext uri="{BB962C8B-B14F-4D97-AF65-F5344CB8AC3E}">
        <p14:creationId xmlns:p14="http://schemas.microsoft.com/office/powerpoint/2010/main" val="3328331615"/>
      </p:ext>
    </p:extLst>
  </p:cSld>
  <p:clrMapOvr>
    <a:masterClrMapping/>
  </p:clrMapOvr>
  <mc:AlternateContent xmlns:mc="http://schemas.openxmlformats.org/markup-compatibility/2006" xmlns:p14="http://schemas.microsoft.com/office/powerpoint/2010/main">
    <mc:Choice Requires="p14">
      <p:transition spd="slow" p14:dur="2000" advTm="34196"/>
    </mc:Choice>
    <mc:Fallback xmlns="">
      <p:transition spd="slow" advTm="3419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BAA1E-B512-7344-57C7-504FA0605ED1}"/>
              </a:ext>
            </a:extLst>
          </p:cNvPr>
          <p:cNvSpPr>
            <a:spLocks noGrp="1"/>
          </p:cNvSpPr>
          <p:nvPr>
            <p:ph type="title"/>
          </p:nvPr>
        </p:nvSpPr>
        <p:spPr/>
        <p:txBody>
          <a:bodyPr/>
          <a:lstStyle/>
          <a:p>
            <a:r>
              <a:rPr lang="zh-CN" altLang="en-US" dirty="0"/>
              <a:t>自然语言处理技术回顾</a:t>
            </a:r>
          </a:p>
        </p:txBody>
      </p:sp>
      <p:sp>
        <p:nvSpPr>
          <p:cNvPr id="3" name="内容占位符 2">
            <a:extLst>
              <a:ext uri="{FF2B5EF4-FFF2-40B4-BE49-F238E27FC236}">
                <a16:creationId xmlns:a16="http://schemas.microsoft.com/office/drawing/2014/main" id="{AE18EB02-6F9E-7704-DC34-F8C1E47517C3}"/>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D99858F-5AA2-0459-F908-1B530C2E63C5}"/>
              </a:ext>
            </a:extLst>
          </p:cNvPr>
          <p:cNvPicPr>
            <a:picLocks noChangeAspect="1"/>
          </p:cNvPicPr>
          <p:nvPr/>
        </p:nvPicPr>
        <p:blipFill>
          <a:blip r:embed="rId2"/>
          <a:stretch>
            <a:fillRect/>
          </a:stretch>
        </p:blipFill>
        <p:spPr>
          <a:xfrm>
            <a:off x="756859" y="1216278"/>
            <a:ext cx="9480102" cy="5136325"/>
          </a:xfrm>
          <a:prstGeom prst="rect">
            <a:avLst/>
          </a:prstGeom>
        </p:spPr>
      </p:pic>
    </p:spTree>
    <p:extLst>
      <p:ext uri="{BB962C8B-B14F-4D97-AF65-F5344CB8AC3E}">
        <p14:creationId xmlns:p14="http://schemas.microsoft.com/office/powerpoint/2010/main" val="805390468"/>
      </p:ext>
    </p:extLst>
  </p:cSld>
  <p:clrMapOvr>
    <a:masterClrMapping/>
  </p:clrMapOvr>
  <mc:AlternateContent xmlns:mc="http://schemas.openxmlformats.org/markup-compatibility/2006" xmlns:p14="http://schemas.microsoft.com/office/powerpoint/2010/main">
    <mc:Choice Requires="p14">
      <p:transition spd="slow" p14:dur="2000" advTm="12357"/>
    </mc:Choice>
    <mc:Fallback xmlns="">
      <p:transition spd="slow" advTm="12357"/>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F12286-3B66-6513-211E-1A082F4CB757}"/>
              </a:ext>
            </a:extLst>
          </p:cNvPr>
          <p:cNvSpPr>
            <a:spLocks noGrp="1"/>
          </p:cNvSpPr>
          <p:nvPr>
            <p:ph type="title"/>
          </p:nvPr>
        </p:nvSpPr>
        <p:spPr/>
        <p:txBody>
          <a:bodyPr/>
          <a:lstStyle/>
          <a:p>
            <a:r>
              <a:rPr lang="zh-CN" altLang="en-US" dirty="0"/>
              <a:t>自然语言处理技术回顾</a:t>
            </a:r>
          </a:p>
        </p:txBody>
      </p:sp>
      <p:sp>
        <p:nvSpPr>
          <p:cNvPr id="3" name="内容占位符 2">
            <a:extLst>
              <a:ext uri="{FF2B5EF4-FFF2-40B4-BE49-F238E27FC236}">
                <a16:creationId xmlns:a16="http://schemas.microsoft.com/office/drawing/2014/main" id="{2B5EA366-3DF5-FAB2-8CFF-9FAC7524BA2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B4DF48EB-6BE9-8615-8486-354385786212}"/>
              </a:ext>
            </a:extLst>
          </p:cNvPr>
          <p:cNvPicPr>
            <a:picLocks noChangeAspect="1"/>
          </p:cNvPicPr>
          <p:nvPr/>
        </p:nvPicPr>
        <p:blipFill>
          <a:blip r:embed="rId2"/>
          <a:stretch>
            <a:fillRect/>
          </a:stretch>
        </p:blipFill>
        <p:spPr>
          <a:xfrm>
            <a:off x="720033" y="1261688"/>
            <a:ext cx="10394581" cy="4839119"/>
          </a:xfrm>
          <a:prstGeom prst="rect">
            <a:avLst/>
          </a:prstGeom>
        </p:spPr>
      </p:pic>
    </p:spTree>
    <p:extLst>
      <p:ext uri="{BB962C8B-B14F-4D97-AF65-F5344CB8AC3E}">
        <p14:creationId xmlns:p14="http://schemas.microsoft.com/office/powerpoint/2010/main" val="272279547"/>
      </p:ext>
    </p:extLst>
  </p:cSld>
  <p:clrMapOvr>
    <a:masterClrMapping/>
  </p:clrMapOvr>
  <mc:AlternateContent xmlns:mc="http://schemas.openxmlformats.org/markup-compatibility/2006" xmlns:p14="http://schemas.microsoft.com/office/powerpoint/2010/main">
    <mc:Choice Requires="p14">
      <p:transition spd="slow" p14:dur="2000" advTm="23760"/>
    </mc:Choice>
    <mc:Fallback xmlns="">
      <p:transition spd="slow" advTm="2376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71FB4-4334-66DE-151D-9CB4523F11B0}"/>
              </a:ext>
            </a:extLst>
          </p:cNvPr>
          <p:cNvSpPr>
            <a:spLocks noGrp="1"/>
          </p:cNvSpPr>
          <p:nvPr>
            <p:ph type="title"/>
          </p:nvPr>
        </p:nvSpPr>
        <p:spPr/>
        <p:txBody>
          <a:bodyPr/>
          <a:lstStyle/>
          <a:p>
            <a:r>
              <a:rPr lang="zh-CN" altLang="en-US" dirty="0"/>
              <a:t>自然语言处理技术回顾</a:t>
            </a:r>
          </a:p>
        </p:txBody>
      </p:sp>
      <p:sp>
        <p:nvSpPr>
          <p:cNvPr id="3" name="内容占位符 2">
            <a:extLst>
              <a:ext uri="{FF2B5EF4-FFF2-40B4-BE49-F238E27FC236}">
                <a16:creationId xmlns:a16="http://schemas.microsoft.com/office/drawing/2014/main" id="{5D113814-26D0-DA1E-EA0C-6B582D90CA1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5DB2BA5-4A77-CD6F-901E-B5D8DC55CFD7}"/>
              </a:ext>
            </a:extLst>
          </p:cNvPr>
          <p:cNvPicPr>
            <a:picLocks noChangeAspect="1"/>
          </p:cNvPicPr>
          <p:nvPr/>
        </p:nvPicPr>
        <p:blipFill>
          <a:blip r:embed="rId2"/>
          <a:stretch>
            <a:fillRect/>
          </a:stretch>
        </p:blipFill>
        <p:spPr>
          <a:xfrm>
            <a:off x="674592" y="1254382"/>
            <a:ext cx="10044030" cy="5060118"/>
          </a:xfrm>
          <a:prstGeom prst="rect">
            <a:avLst/>
          </a:prstGeom>
        </p:spPr>
      </p:pic>
    </p:spTree>
    <p:extLst>
      <p:ext uri="{BB962C8B-B14F-4D97-AF65-F5344CB8AC3E}">
        <p14:creationId xmlns:p14="http://schemas.microsoft.com/office/powerpoint/2010/main" val="3576825452"/>
      </p:ext>
    </p:extLst>
  </p:cSld>
  <p:clrMapOvr>
    <a:masterClrMapping/>
  </p:clrMapOvr>
  <mc:AlternateContent xmlns:mc="http://schemas.openxmlformats.org/markup-compatibility/2006" xmlns:p14="http://schemas.microsoft.com/office/powerpoint/2010/main">
    <mc:Choice Requires="p14">
      <p:transition spd="slow" p14:dur="2000" advTm="2780"/>
    </mc:Choice>
    <mc:Fallback xmlns="">
      <p:transition spd="slow" advTm="278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62826-893F-3E51-285D-53BAA6C39249}"/>
              </a:ext>
            </a:extLst>
          </p:cNvPr>
          <p:cNvSpPr>
            <a:spLocks noGrp="1"/>
          </p:cNvSpPr>
          <p:nvPr>
            <p:ph type="title"/>
          </p:nvPr>
        </p:nvSpPr>
        <p:spPr/>
        <p:txBody>
          <a:bodyPr/>
          <a:lstStyle/>
          <a:p>
            <a:r>
              <a:rPr lang="zh-CN" altLang="en-US" dirty="0"/>
              <a:t>涌现能力 </a:t>
            </a:r>
            <a:r>
              <a:rPr lang="en-US" altLang="zh-CN" dirty="0"/>
              <a:t>Emergent abilities</a:t>
            </a:r>
            <a:endParaRPr lang="zh-CN" altLang="en-US" dirty="0"/>
          </a:p>
        </p:txBody>
      </p:sp>
      <p:pic>
        <p:nvPicPr>
          <p:cNvPr id="5" name="图片 4">
            <a:extLst>
              <a:ext uri="{FF2B5EF4-FFF2-40B4-BE49-F238E27FC236}">
                <a16:creationId xmlns:a16="http://schemas.microsoft.com/office/drawing/2014/main" id="{0EC997B1-FBE4-7DE3-A023-A36553368C6F}"/>
              </a:ext>
            </a:extLst>
          </p:cNvPr>
          <p:cNvPicPr>
            <a:picLocks noChangeAspect="1"/>
          </p:cNvPicPr>
          <p:nvPr/>
        </p:nvPicPr>
        <p:blipFill>
          <a:blip r:embed="rId2"/>
          <a:stretch>
            <a:fillRect/>
          </a:stretch>
        </p:blipFill>
        <p:spPr>
          <a:xfrm>
            <a:off x="2264724" y="1192223"/>
            <a:ext cx="9927276" cy="5468056"/>
          </a:xfrm>
          <a:prstGeom prst="rect">
            <a:avLst/>
          </a:prstGeom>
        </p:spPr>
      </p:pic>
      <p:pic>
        <p:nvPicPr>
          <p:cNvPr id="4" name="图片 3">
            <a:extLst>
              <a:ext uri="{FF2B5EF4-FFF2-40B4-BE49-F238E27FC236}">
                <a16:creationId xmlns:a16="http://schemas.microsoft.com/office/drawing/2014/main" id="{B3F0AA72-CF49-59C1-230C-AB62367D10FB}"/>
              </a:ext>
            </a:extLst>
          </p:cNvPr>
          <p:cNvPicPr>
            <a:picLocks noChangeAspect="1"/>
          </p:cNvPicPr>
          <p:nvPr/>
        </p:nvPicPr>
        <p:blipFill>
          <a:blip r:embed="rId3"/>
          <a:stretch>
            <a:fillRect/>
          </a:stretch>
        </p:blipFill>
        <p:spPr>
          <a:xfrm>
            <a:off x="298862" y="1304064"/>
            <a:ext cx="4246194" cy="3719880"/>
          </a:xfrm>
          <a:prstGeom prst="rect">
            <a:avLst/>
          </a:prstGeom>
        </p:spPr>
      </p:pic>
    </p:spTree>
    <p:extLst>
      <p:ext uri="{BB962C8B-B14F-4D97-AF65-F5344CB8AC3E}">
        <p14:creationId xmlns:p14="http://schemas.microsoft.com/office/powerpoint/2010/main" val="3914811796"/>
      </p:ext>
    </p:extLst>
  </p:cSld>
  <p:clrMapOvr>
    <a:masterClrMapping/>
  </p:clrMapOvr>
  <mc:AlternateContent xmlns:mc="http://schemas.openxmlformats.org/markup-compatibility/2006" xmlns:p14="http://schemas.microsoft.com/office/powerpoint/2010/main">
    <mc:Choice Requires="p14">
      <p:transition spd="slow" p14:dur="2000" advTm="131627"/>
    </mc:Choice>
    <mc:Fallback xmlns="">
      <p:transition spd="slow" advTm="131627"/>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571B16-7E2A-8B6A-E61B-A50DB27CD9F5}"/>
              </a:ext>
            </a:extLst>
          </p:cNvPr>
          <p:cNvPicPr>
            <a:picLocks noChangeAspect="1"/>
          </p:cNvPicPr>
          <p:nvPr/>
        </p:nvPicPr>
        <p:blipFill>
          <a:blip r:embed="rId2"/>
          <a:stretch>
            <a:fillRect/>
          </a:stretch>
        </p:blipFill>
        <p:spPr>
          <a:xfrm>
            <a:off x="154261" y="279699"/>
            <a:ext cx="11883478" cy="5766099"/>
          </a:xfrm>
          <a:prstGeom prst="rect">
            <a:avLst/>
          </a:prstGeom>
        </p:spPr>
      </p:pic>
      <p:sp>
        <p:nvSpPr>
          <p:cNvPr id="2" name="文本框 1">
            <a:extLst>
              <a:ext uri="{FF2B5EF4-FFF2-40B4-BE49-F238E27FC236}">
                <a16:creationId xmlns:a16="http://schemas.microsoft.com/office/drawing/2014/main" id="{74F398B8-2CA9-E30F-6C54-3D6BB6593817}"/>
              </a:ext>
            </a:extLst>
          </p:cNvPr>
          <p:cNvSpPr txBox="1"/>
          <p:nvPr/>
        </p:nvSpPr>
        <p:spPr>
          <a:xfrm>
            <a:off x="2219417" y="6285391"/>
            <a:ext cx="6370655" cy="369332"/>
          </a:xfrm>
          <a:prstGeom prst="rect">
            <a:avLst/>
          </a:prstGeom>
          <a:noFill/>
        </p:spPr>
        <p:txBody>
          <a:bodyPr wrap="none" rtlCol="0">
            <a:spAutoFit/>
          </a:bodyPr>
          <a:lstStyle/>
          <a:p>
            <a:r>
              <a:rPr lang="en-US" altLang="zh-CN" b="1" dirty="0">
                <a:solidFill>
                  <a:srgbClr val="0070C0"/>
                </a:solidFill>
                <a:latin typeface="微软雅黑" panose="020B0503020204020204" pitchFamily="34" charset="-122"/>
                <a:ea typeface="微软雅黑" panose="020B0503020204020204" pitchFamily="34" charset="-122"/>
              </a:rPr>
              <a:t>OpenAI</a:t>
            </a:r>
            <a:r>
              <a:rPr lang="zh-CN" altLang="en-US" b="1" dirty="0">
                <a:solidFill>
                  <a:srgbClr val="0070C0"/>
                </a:solidFill>
                <a:latin typeface="微软雅黑" panose="020B0503020204020204" pitchFamily="34" charset="-122"/>
                <a:ea typeface="微软雅黑" panose="020B0503020204020204" pitchFamily="34" charset="-122"/>
              </a:rPr>
              <a:t>坚持不断加大模型的规模的技术路线，率先实现突破</a:t>
            </a:r>
          </a:p>
        </p:txBody>
      </p:sp>
    </p:spTree>
    <p:extLst>
      <p:ext uri="{BB962C8B-B14F-4D97-AF65-F5344CB8AC3E}">
        <p14:creationId xmlns:p14="http://schemas.microsoft.com/office/powerpoint/2010/main" val="1791253377"/>
      </p:ext>
    </p:extLst>
  </p:cSld>
  <p:clrMapOvr>
    <a:masterClrMapping/>
  </p:clrMapOvr>
  <mc:AlternateContent xmlns:mc="http://schemas.openxmlformats.org/markup-compatibility/2006" xmlns:p14="http://schemas.microsoft.com/office/powerpoint/2010/main">
    <mc:Choice Requires="p14">
      <p:transition spd="slow" p14:dur="2000" advTm="35519"/>
    </mc:Choice>
    <mc:Fallback xmlns="">
      <p:transition spd="slow" advTm="3551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A5A5D-1036-3C9E-F662-67CEB4010EAC}"/>
              </a:ext>
            </a:extLst>
          </p:cNvPr>
          <p:cNvSpPr>
            <a:spLocks noGrp="1"/>
          </p:cNvSpPr>
          <p:nvPr>
            <p:ph type="title"/>
          </p:nvPr>
        </p:nvSpPr>
        <p:spPr/>
        <p:txBody>
          <a:bodyPr/>
          <a:lstStyle/>
          <a:p>
            <a:r>
              <a:rPr lang="en-US" altLang="zh-CN" dirty="0"/>
              <a:t>GPT</a:t>
            </a:r>
            <a:r>
              <a:rPr lang="zh-CN" altLang="en-US" dirty="0"/>
              <a:t>引领着预训练模型的发展</a:t>
            </a:r>
          </a:p>
        </p:txBody>
      </p:sp>
      <p:sp>
        <p:nvSpPr>
          <p:cNvPr id="3" name="内容占位符 2">
            <a:extLst>
              <a:ext uri="{FF2B5EF4-FFF2-40B4-BE49-F238E27FC236}">
                <a16:creationId xmlns:a16="http://schemas.microsoft.com/office/drawing/2014/main" id="{82BE8E53-9290-B9EA-A2DA-C665F6ADF6A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183473E-037C-4620-F074-E1682B8BE557}"/>
              </a:ext>
            </a:extLst>
          </p:cNvPr>
          <p:cNvPicPr>
            <a:picLocks noChangeAspect="1"/>
          </p:cNvPicPr>
          <p:nvPr/>
        </p:nvPicPr>
        <p:blipFill rotWithShape="1">
          <a:blip r:embed="rId2"/>
          <a:srcRect t="13540"/>
          <a:stretch/>
        </p:blipFill>
        <p:spPr>
          <a:xfrm>
            <a:off x="510056" y="1260933"/>
            <a:ext cx="11171888" cy="5047015"/>
          </a:xfrm>
          <a:prstGeom prst="rect">
            <a:avLst/>
          </a:prstGeom>
        </p:spPr>
      </p:pic>
    </p:spTree>
    <p:extLst>
      <p:ext uri="{BB962C8B-B14F-4D97-AF65-F5344CB8AC3E}">
        <p14:creationId xmlns:p14="http://schemas.microsoft.com/office/powerpoint/2010/main" val="3658641547"/>
      </p:ext>
    </p:extLst>
  </p:cSld>
  <p:clrMapOvr>
    <a:masterClrMapping/>
  </p:clrMapOvr>
  <mc:AlternateContent xmlns:mc="http://schemas.openxmlformats.org/markup-compatibility/2006" xmlns:p14="http://schemas.microsoft.com/office/powerpoint/2010/main">
    <mc:Choice Requires="p14">
      <p:transition spd="slow" p14:dur="2000" advTm="32599"/>
    </mc:Choice>
    <mc:Fallback xmlns="">
      <p:transition spd="slow" advTm="32599"/>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3DBE390-E39F-9386-DBEC-094EBD7D5340}"/>
              </a:ext>
            </a:extLst>
          </p:cNvPr>
          <p:cNvPicPr>
            <a:picLocks noChangeAspect="1"/>
          </p:cNvPicPr>
          <p:nvPr/>
        </p:nvPicPr>
        <p:blipFill rotWithShape="1">
          <a:blip r:embed="rId2"/>
          <a:srcRect t="17228"/>
          <a:stretch/>
        </p:blipFill>
        <p:spPr>
          <a:xfrm>
            <a:off x="525066" y="1580225"/>
            <a:ext cx="10828734" cy="4012095"/>
          </a:xfrm>
          <a:prstGeom prst="rect">
            <a:avLst/>
          </a:prstGeom>
        </p:spPr>
      </p:pic>
      <p:sp>
        <p:nvSpPr>
          <p:cNvPr id="4" name="标题 3">
            <a:extLst>
              <a:ext uri="{FF2B5EF4-FFF2-40B4-BE49-F238E27FC236}">
                <a16:creationId xmlns:a16="http://schemas.microsoft.com/office/drawing/2014/main" id="{228720B4-6788-FB6B-E62B-F0AC7BDC5663}"/>
              </a:ext>
            </a:extLst>
          </p:cNvPr>
          <p:cNvSpPr>
            <a:spLocks noGrp="1"/>
          </p:cNvSpPr>
          <p:nvPr>
            <p:ph type="title"/>
          </p:nvPr>
        </p:nvSpPr>
        <p:spPr/>
        <p:txBody>
          <a:bodyPr/>
          <a:lstStyle/>
          <a:p>
            <a:r>
              <a:rPr lang="en-US" altLang="zh-CN" dirty="0"/>
              <a:t>ChatGPT</a:t>
            </a:r>
            <a:r>
              <a:rPr lang="zh-CN" altLang="en-US" dirty="0"/>
              <a:t>的训练过程</a:t>
            </a:r>
          </a:p>
        </p:txBody>
      </p:sp>
      <p:sp>
        <p:nvSpPr>
          <p:cNvPr id="2" name="文本框 1">
            <a:extLst>
              <a:ext uri="{FF2B5EF4-FFF2-40B4-BE49-F238E27FC236}">
                <a16:creationId xmlns:a16="http://schemas.microsoft.com/office/drawing/2014/main" id="{850EC549-B253-A2D7-547D-E0903C881200}"/>
              </a:ext>
            </a:extLst>
          </p:cNvPr>
          <p:cNvSpPr txBox="1"/>
          <p:nvPr/>
        </p:nvSpPr>
        <p:spPr>
          <a:xfrm>
            <a:off x="3950562" y="5869293"/>
            <a:ext cx="1425390" cy="369332"/>
          </a:xfrm>
          <a:prstGeom prst="rect">
            <a:avLst/>
          </a:prstGeom>
          <a:noFill/>
        </p:spPr>
        <p:txBody>
          <a:bodyPr wrap="none" rtlCol="0">
            <a:spAutoFit/>
          </a:bodyPr>
          <a:lstStyle/>
          <a:p>
            <a:r>
              <a:rPr lang="en-US" altLang="zh-CN" b="1" dirty="0">
                <a:solidFill>
                  <a:srgbClr val="0070C0"/>
                </a:solidFill>
                <a:latin typeface="微软雅黑" panose="020B0503020204020204" pitchFamily="34" charset="-122"/>
                <a:ea typeface="微软雅黑" panose="020B0503020204020204" pitchFamily="34" charset="-122"/>
              </a:rPr>
              <a:t>2021.9</a:t>
            </a:r>
            <a:r>
              <a:rPr lang="zh-CN" altLang="en-US" b="1" dirty="0">
                <a:solidFill>
                  <a:srgbClr val="0070C0"/>
                </a:solidFill>
                <a:latin typeface="微软雅黑" panose="020B0503020204020204" pitchFamily="34" charset="-122"/>
                <a:ea typeface="微软雅黑" panose="020B0503020204020204" pitchFamily="34" charset="-122"/>
              </a:rPr>
              <a:t>完成</a:t>
            </a:r>
          </a:p>
        </p:txBody>
      </p:sp>
      <p:sp>
        <p:nvSpPr>
          <p:cNvPr id="3" name="文本框 2">
            <a:extLst>
              <a:ext uri="{FF2B5EF4-FFF2-40B4-BE49-F238E27FC236}">
                <a16:creationId xmlns:a16="http://schemas.microsoft.com/office/drawing/2014/main" id="{61E866F3-5572-5F5D-3729-9A402806C40D}"/>
              </a:ext>
            </a:extLst>
          </p:cNvPr>
          <p:cNvSpPr txBox="1"/>
          <p:nvPr/>
        </p:nvSpPr>
        <p:spPr>
          <a:xfrm>
            <a:off x="6096000" y="5869293"/>
            <a:ext cx="3185487"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每几个月会发布微调的新版本</a:t>
            </a:r>
          </a:p>
        </p:txBody>
      </p:sp>
    </p:spTree>
    <p:extLst>
      <p:ext uri="{BB962C8B-B14F-4D97-AF65-F5344CB8AC3E}">
        <p14:creationId xmlns:p14="http://schemas.microsoft.com/office/powerpoint/2010/main" val="1449672038"/>
      </p:ext>
    </p:extLst>
  </p:cSld>
  <p:clrMapOvr>
    <a:masterClrMapping/>
  </p:clrMapOvr>
  <mc:AlternateContent xmlns:mc="http://schemas.openxmlformats.org/markup-compatibility/2006" xmlns:p14="http://schemas.microsoft.com/office/powerpoint/2010/main">
    <mc:Choice Requires="p14">
      <p:transition spd="slow" p14:dur="2000" advTm="61154"/>
    </mc:Choice>
    <mc:Fallback xmlns="">
      <p:transition spd="slow" advTm="61154"/>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864C4-4E9E-175C-58D6-348A771E5E13}"/>
              </a:ext>
            </a:extLst>
          </p:cNvPr>
          <p:cNvSpPr>
            <a:spLocks noGrp="1"/>
          </p:cNvSpPr>
          <p:nvPr>
            <p:ph type="title"/>
          </p:nvPr>
        </p:nvSpPr>
        <p:spPr/>
        <p:txBody>
          <a:bodyPr/>
          <a:lstStyle/>
          <a:p>
            <a:r>
              <a:rPr lang="en-US" altLang="zh-CN" dirty="0"/>
              <a:t>ChatGPT</a:t>
            </a:r>
            <a:r>
              <a:rPr lang="zh-CN" altLang="en-US" dirty="0"/>
              <a:t>成功的关键</a:t>
            </a:r>
          </a:p>
        </p:txBody>
      </p:sp>
      <p:pic>
        <p:nvPicPr>
          <p:cNvPr id="5" name="图片 4">
            <a:extLst>
              <a:ext uri="{FF2B5EF4-FFF2-40B4-BE49-F238E27FC236}">
                <a16:creationId xmlns:a16="http://schemas.microsoft.com/office/drawing/2014/main" id="{0AAAD1E5-0618-C3DF-F1D2-02018D2245BF}"/>
              </a:ext>
            </a:extLst>
          </p:cNvPr>
          <p:cNvPicPr>
            <a:picLocks noChangeAspect="1"/>
          </p:cNvPicPr>
          <p:nvPr/>
        </p:nvPicPr>
        <p:blipFill>
          <a:blip r:embed="rId2"/>
          <a:stretch>
            <a:fillRect/>
          </a:stretch>
        </p:blipFill>
        <p:spPr>
          <a:xfrm>
            <a:off x="509398" y="1220799"/>
            <a:ext cx="11426435" cy="4728180"/>
          </a:xfrm>
          <a:prstGeom prst="rect">
            <a:avLst/>
          </a:prstGeom>
        </p:spPr>
      </p:pic>
    </p:spTree>
    <p:extLst>
      <p:ext uri="{BB962C8B-B14F-4D97-AF65-F5344CB8AC3E}">
        <p14:creationId xmlns:p14="http://schemas.microsoft.com/office/powerpoint/2010/main" val="465563164"/>
      </p:ext>
    </p:extLst>
  </p:cSld>
  <p:clrMapOvr>
    <a:masterClrMapping/>
  </p:clrMapOvr>
  <mc:AlternateContent xmlns:mc="http://schemas.openxmlformats.org/markup-compatibility/2006" xmlns:p14="http://schemas.microsoft.com/office/powerpoint/2010/main">
    <mc:Choice Requires="p14">
      <p:transition spd="slow" p14:dur="2000" advTm="113382"/>
    </mc:Choice>
    <mc:Fallback xmlns="">
      <p:transition spd="slow" advTm="11338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9C55A-8585-FCC8-A9E3-EE726EF04F29}"/>
              </a:ext>
            </a:extLst>
          </p:cNvPr>
          <p:cNvSpPr>
            <a:spLocks noGrp="1"/>
          </p:cNvSpPr>
          <p:nvPr>
            <p:ph type="title"/>
          </p:nvPr>
        </p:nvSpPr>
        <p:spPr/>
        <p:txBody>
          <a:bodyPr/>
          <a:lstStyle/>
          <a:p>
            <a:r>
              <a:rPr lang="en-US" altLang="zh-CN" dirty="0"/>
              <a:t>ChatGPT</a:t>
            </a:r>
            <a:r>
              <a:rPr lang="zh-CN" altLang="en-US" dirty="0"/>
              <a:t>成功的关键</a:t>
            </a:r>
          </a:p>
        </p:txBody>
      </p:sp>
      <p:pic>
        <p:nvPicPr>
          <p:cNvPr id="7" name="图片 6">
            <a:extLst>
              <a:ext uri="{FF2B5EF4-FFF2-40B4-BE49-F238E27FC236}">
                <a16:creationId xmlns:a16="http://schemas.microsoft.com/office/drawing/2014/main" id="{5C21EEFC-5F84-D813-A9A7-6917E7AECF13}"/>
              </a:ext>
            </a:extLst>
          </p:cNvPr>
          <p:cNvPicPr>
            <a:picLocks noChangeAspect="1"/>
          </p:cNvPicPr>
          <p:nvPr/>
        </p:nvPicPr>
        <p:blipFill>
          <a:blip r:embed="rId2"/>
          <a:stretch>
            <a:fillRect/>
          </a:stretch>
        </p:blipFill>
        <p:spPr>
          <a:xfrm>
            <a:off x="838200" y="1553779"/>
            <a:ext cx="10280271" cy="4023709"/>
          </a:xfrm>
          <a:prstGeom prst="rect">
            <a:avLst/>
          </a:prstGeom>
        </p:spPr>
      </p:pic>
    </p:spTree>
    <p:extLst>
      <p:ext uri="{BB962C8B-B14F-4D97-AF65-F5344CB8AC3E}">
        <p14:creationId xmlns:p14="http://schemas.microsoft.com/office/powerpoint/2010/main" val="3063508979"/>
      </p:ext>
    </p:extLst>
  </p:cSld>
  <p:clrMapOvr>
    <a:masterClrMapping/>
  </p:clrMapOvr>
  <mc:AlternateContent xmlns:mc="http://schemas.openxmlformats.org/markup-compatibility/2006" xmlns:p14="http://schemas.microsoft.com/office/powerpoint/2010/main">
    <mc:Choice Requires="p14">
      <p:transition spd="slow" p14:dur="2000" advTm="25446"/>
    </mc:Choice>
    <mc:Fallback xmlns="">
      <p:transition spd="slow" advTm="2544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0F24B-72E1-1478-804C-1699E2C86A5D}"/>
              </a:ext>
            </a:extLst>
          </p:cNvPr>
          <p:cNvSpPr>
            <a:spLocks noGrp="1"/>
          </p:cNvSpPr>
          <p:nvPr>
            <p:ph type="title"/>
          </p:nvPr>
        </p:nvSpPr>
        <p:spPr/>
        <p:txBody>
          <a:bodyPr/>
          <a:lstStyle/>
          <a:p>
            <a:r>
              <a:rPr lang="zh-CN" altLang="en-US" dirty="0"/>
              <a:t>什么是</a:t>
            </a:r>
            <a:r>
              <a:rPr lang="en-US" altLang="zh-CN" dirty="0"/>
              <a:t>ChatGPT</a:t>
            </a:r>
            <a:endParaRPr lang="zh-CN" altLang="en-US" dirty="0"/>
          </a:p>
        </p:txBody>
      </p:sp>
      <p:sp>
        <p:nvSpPr>
          <p:cNvPr id="4" name="文本框 3">
            <a:extLst>
              <a:ext uri="{FF2B5EF4-FFF2-40B4-BE49-F238E27FC236}">
                <a16:creationId xmlns:a16="http://schemas.microsoft.com/office/drawing/2014/main" id="{4428E36A-4BC1-5C1C-985A-68FD3FF6BAC4}"/>
              </a:ext>
            </a:extLst>
          </p:cNvPr>
          <p:cNvSpPr txBox="1"/>
          <p:nvPr/>
        </p:nvSpPr>
        <p:spPr>
          <a:xfrm>
            <a:off x="4635062" y="252398"/>
            <a:ext cx="3775393"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一个聪明的聊天机器人</a:t>
            </a:r>
          </a:p>
        </p:txBody>
      </p:sp>
      <p:pic>
        <p:nvPicPr>
          <p:cNvPr id="6" name="图片 5">
            <a:extLst>
              <a:ext uri="{FF2B5EF4-FFF2-40B4-BE49-F238E27FC236}">
                <a16:creationId xmlns:a16="http://schemas.microsoft.com/office/drawing/2014/main" id="{B3F65DEA-879A-F06A-94F4-4B9AB51C25E6}"/>
              </a:ext>
            </a:extLst>
          </p:cNvPr>
          <p:cNvPicPr>
            <a:picLocks noChangeAspect="1"/>
          </p:cNvPicPr>
          <p:nvPr/>
        </p:nvPicPr>
        <p:blipFill>
          <a:blip r:embed="rId3"/>
          <a:stretch>
            <a:fillRect/>
          </a:stretch>
        </p:blipFill>
        <p:spPr>
          <a:xfrm>
            <a:off x="1046645" y="1252712"/>
            <a:ext cx="7559695" cy="5151566"/>
          </a:xfrm>
          <a:prstGeom prst="rect">
            <a:avLst/>
          </a:prstGeom>
        </p:spPr>
      </p:pic>
    </p:spTree>
    <p:extLst>
      <p:ext uri="{BB962C8B-B14F-4D97-AF65-F5344CB8AC3E}">
        <p14:creationId xmlns:p14="http://schemas.microsoft.com/office/powerpoint/2010/main" val="3371482527"/>
      </p:ext>
    </p:extLst>
  </p:cSld>
  <p:clrMapOvr>
    <a:masterClrMapping/>
  </p:clrMapOvr>
  <mc:AlternateContent xmlns:mc="http://schemas.openxmlformats.org/markup-compatibility/2006" xmlns:p14="http://schemas.microsoft.com/office/powerpoint/2010/main">
    <mc:Choice Requires="p14">
      <p:transition spd="slow" p14:dur="2000" advTm="14"/>
    </mc:Choice>
    <mc:Fallback xmlns="">
      <p:transition spd="slow" advTm="14"/>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3B62E-0A1E-C70B-9459-FA8E32D54E35}"/>
              </a:ext>
            </a:extLst>
          </p:cNvPr>
          <p:cNvSpPr>
            <a:spLocks noGrp="1"/>
          </p:cNvSpPr>
          <p:nvPr>
            <p:ph type="title"/>
          </p:nvPr>
        </p:nvSpPr>
        <p:spPr/>
        <p:txBody>
          <a:bodyPr/>
          <a:lstStyle/>
          <a:p>
            <a:r>
              <a:rPr lang="zh-CN" altLang="en-US" dirty="0"/>
              <a:t>情景学习</a:t>
            </a:r>
          </a:p>
        </p:txBody>
      </p:sp>
      <p:pic>
        <p:nvPicPr>
          <p:cNvPr id="5" name="图片 4">
            <a:extLst>
              <a:ext uri="{FF2B5EF4-FFF2-40B4-BE49-F238E27FC236}">
                <a16:creationId xmlns:a16="http://schemas.microsoft.com/office/drawing/2014/main" id="{67970521-AECA-E93A-8037-1F352FAB5633}"/>
              </a:ext>
            </a:extLst>
          </p:cNvPr>
          <p:cNvPicPr>
            <a:picLocks noChangeAspect="1"/>
          </p:cNvPicPr>
          <p:nvPr/>
        </p:nvPicPr>
        <p:blipFill>
          <a:blip r:embed="rId2"/>
          <a:stretch>
            <a:fillRect/>
          </a:stretch>
        </p:blipFill>
        <p:spPr>
          <a:xfrm>
            <a:off x="186892" y="1225783"/>
            <a:ext cx="10301813" cy="5500968"/>
          </a:xfrm>
          <a:prstGeom prst="rect">
            <a:avLst/>
          </a:prstGeom>
        </p:spPr>
      </p:pic>
    </p:spTree>
    <p:extLst>
      <p:ext uri="{BB962C8B-B14F-4D97-AF65-F5344CB8AC3E}">
        <p14:creationId xmlns:p14="http://schemas.microsoft.com/office/powerpoint/2010/main" val="2986763310"/>
      </p:ext>
    </p:extLst>
  </p:cSld>
  <p:clrMapOvr>
    <a:masterClrMapping/>
  </p:clrMapOvr>
  <mc:AlternateContent xmlns:mc="http://schemas.openxmlformats.org/markup-compatibility/2006" xmlns:p14="http://schemas.microsoft.com/office/powerpoint/2010/main">
    <mc:Choice Requires="p14">
      <p:transition spd="slow" p14:dur="2000" advTm="21307"/>
    </mc:Choice>
    <mc:Fallback xmlns="">
      <p:transition spd="slow" advTm="21307"/>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A6678-04FA-F5F3-9350-48723FADABBC}"/>
              </a:ext>
            </a:extLst>
          </p:cNvPr>
          <p:cNvSpPr>
            <a:spLocks noGrp="1"/>
          </p:cNvSpPr>
          <p:nvPr>
            <p:ph type="title"/>
          </p:nvPr>
        </p:nvSpPr>
        <p:spPr/>
        <p:txBody>
          <a:bodyPr/>
          <a:lstStyle/>
          <a:p>
            <a:r>
              <a:rPr lang="zh-CN" altLang="en-US" dirty="0"/>
              <a:t>思维链</a:t>
            </a:r>
          </a:p>
        </p:txBody>
      </p:sp>
      <p:pic>
        <p:nvPicPr>
          <p:cNvPr id="5" name="图片 4">
            <a:extLst>
              <a:ext uri="{FF2B5EF4-FFF2-40B4-BE49-F238E27FC236}">
                <a16:creationId xmlns:a16="http://schemas.microsoft.com/office/drawing/2014/main" id="{517C1563-B0C9-9F70-B5CF-DF74BD3461C6}"/>
              </a:ext>
            </a:extLst>
          </p:cNvPr>
          <p:cNvPicPr>
            <a:picLocks noChangeAspect="1"/>
          </p:cNvPicPr>
          <p:nvPr/>
        </p:nvPicPr>
        <p:blipFill rotWithShape="1">
          <a:blip r:embed="rId2"/>
          <a:srcRect t="4861"/>
          <a:stretch/>
        </p:blipFill>
        <p:spPr>
          <a:xfrm>
            <a:off x="425900" y="1118795"/>
            <a:ext cx="11017469" cy="5256990"/>
          </a:xfrm>
          <a:prstGeom prst="rect">
            <a:avLst/>
          </a:prstGeom>
        </p:spPr>
      </p:pic>
    </p:spTree>
    <p:extLst>
      <p:ext uri="{BB962C8B-B14F-4D97-AF65-F5344CB8AC3E}">
        <p14:creationId xmlns:p14="http://schemas.microsoft.com/office/powerpoint/2010/main" val="4008158876"/>
      </p:ext>
    </p:extLst>
  </p:cSld>
  <p:clrMapOvr>
    <a:masterClrMapping/>
  </p:clrMapOvr>
  <mc:AlternateContent xmlns:mc="http://schemas.openxmlformats.org/markup-compatibility/2006" xmlns:p14="http://schemas.microsoft.com/office/powerpoint/2010/main">
    <mc:Choice Requires="p14">
      <p:transition spd="slow" p14:dur="2000" advTm="72202"/>
    </mc:Choice>
    <mc:Fallback xmlns="">
      <p:transition spd="slow" advTm="72202"/>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DE90A-0E21-ED90-160D-820E10F4F157}"/>
              </a:ext>
            </a:extLst>
          </p:cNvPr>
          <p:cNvSpPr>
            <a:spLocks noGrp="1"/>
          </p:cNvSpPr>
          <p:nvPr>
            <p:ph type="title"/>
          </p:nvPr>
        </p:nvSpPr>
        <p:spPr/>
        <p:txBody>
          <a:bodyPr/>
          <a:lstStyle/>
          <a:p>
            <a:r>
              <a:rPr lang="zh-CN" altLang="en-US" dirty="0"/>
              <a:t>思维链</a:t>
            </a:r>
          </a:p>
        </p:txBody>
      </p:sp>
      <p:pic>
        <p:nvPicPr>
          <p:cNvPr id="5" name="图片 4">
            <a:extLst>
              <a:ext uri="{FF2B5EF4-FFF2-40B4-BE49-F238E27FC236}">
                <a16:creationId xmlns:a16="http://schemas.microsoft.com/office/drawing/2014/main" id="{4DAC5102-797F-02E4-97FD-E406FD3E57D4}"/>
              </a:ext>
            </a:extLst>
          </p:cNvPr>
          <p:cNvPicPr>
            <a:picLocks noChangeAspect="1"/>
          </p:cNvPicPr>
          <p:nvPr/>
        </p:nvPicPr>
        <p:blipFill>
          <a:blip r:embed="rId2"/>
          <a:stretch>
            <a:fillRect/>
          </a:stretch>
        </p:blipFill>
        <p:spPr>
          <a:xfrm>
            <a:off x="1079938" y="1265499"/>
            <a:ext cx="7595664" cy="5503601"/>
          </a:xfrm>
          <a:prstGeom prst="rect">
            <a:avLst/>
          </a:prstGeom>
        </p:spPr>
      </p:pic>
    </p:spTree>
    <p:extLst>
      <p:ext uri="{BB962C8B-B14F-4D97-AF65-F5344CB8AC3E}">
        <p14:creationId xmlns:p14="http://schemas.microsoft.com/office/powerpoint/2010/main" val="1656642804"/>
      </p:ext>
    </p:extLst>
  </p:cSld>
  <p:clrMapOvr>
    <a:masterClrMapping/>
  </p:clrMapOvr>
  <mc:AlternateContent xmlns:mc="http://schemas.openxmlformats.org/markup-compatibility/2006" xmlns:p14="http://schemas.microsoft.com/office/powerpoint/2010/main">
    <mc:Choice Requires="p14">
      <p:transition spd="slow" p14:dur="2000" advTm="19594"/>
    </mc:Choice>
    <mc:Fallback xmlns="">
      <p:transition spd="slow" advTm="19594"/>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50E6A-B444-A47A-0067-6EDA3130D578}"/>
              </a:ext>
            </a:extLst>
          </p:cNvPr>
          <p:cNvSpPr>
            <a:spLocks noGrp="1"/>
          </p:cNvSpPr>
          <p:nvPr>
            <p:ph type="title"/>
          </p:nvPr>
        </p:nvSpPr>
        <p:spPr/>
        <p:txBody>
          <a:bodyPr/>
          <a:lstStyle/>
          <a:p>
            <a:r>
              <a:rPr lang="zh-CN" altLang="en-US" dirty="0"/>
              <a:t>指令学习</a:t>
            </a:r>
          </a:p>
        </p:txBody>
      </p:sp>
      <p:pic>
        <p:nvPicPr>
          <p:cNvPr id="5" name="图片 4">
            <a:extLst>
              <a:ext uri="{FF2B5EF4-FFF2-40B4-BE49-F238E27FC236}">
                <a16:creationId xmlns:a16="http://schemas.microsoft.com/office/drawing/2014/main" id="{2E5D4BEC-23EA-88EB-F215-51901A9E75A4}"/>
              </a:ext>
            </a:extLst>
          </p:cNvPr>
          <p:cNvPicPr>
            <a:picLocks noChangeAspect="1"/>
          </p:cNvPicPr>
          <p:nvPr/>
        </p:nvPicPr>
        <p:blipFill>
          <a:blip r:embed="rId2"/>
          <a:stretch>
            <a:fillRect/>
          </a:stretch>
        </p:blipFill>
        <p:spPr>
          <a:xfrm>
            <a:off x="717809" y="1257143"/>
            <a:ext cx="10188823" cy="4991533"/>
          </a:xfrm>
          <a:prstGeom prst="rect">
            <a:avLst/>
          </a:prstGeom>
        </p:spPr>
      </p:pic>
    </p:spTree>
    <p:extLst>
      <p:ext uri="{BB962C8B-B14F-4D97-AF65-F5344CB8AC3E}">
        <p14:creationId xmlns:p14="http://schemas.microsoft.com/office/powerpoint/2010/main" val="530871529"/>
      </p:ext>
    </p:extLst>
  </p:cSld>
  <p:clrMapOvr>
    <a:masterClrMapping/>
  </p:clrMapOvr>
  <mc:AlternateContent xmlns:mc="http://schemas.openxmlformats.org/markup-compatibility/2006" xmlns:p14="http://schemas.microsoft.com/office/powerpoint/2010/main">
    <mc:Choice Requires="p14">
      <p:transition spd="slow" p14:dur="2000" advTm="28284"/>
    </mc:Choice>
    <mc:Fallback xmlns="">
      <p:transition spd="slow" advTm="28284"/>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4A895-F1B3-3CAF-FD45-47BD31C39711}"/>
              </a:ext>
            </a:extLst>
          </p:cNvPr>
          <p:cNvSpPr>
            <a:spLocks noGrp="1"/>
          </p:cNvSpPr>
          <p:nvPr>
            <p:ph type="title"/>
          </p:nvPr>
        </p:nvSpPr>
        <p:spPr/>
        <p:txBody>
          <a:bodyPr/>
          <a:lstStyle/>
          <a:p>
            <a:r>
              <a:rPr lang="zh-CN" altLang="en-US" dirty="0"/>
              <a:t>指令学习</a:t>
            </a:r>
          </a:p>
        </p:txBody>
      </p:sp>
      <p:sp>
        <p:nvSpPr>
          <p:cNvPr id="3" name="内容占位符 2">
            <a:extLst>
              <a:ext uri="{FF2B5EF4-FFF2-40B4-BE49-F238E27FC236}">
                <a16:creationId xmlns:a16="http://schemas.microsoft.com/office/drawing/2014/main" id="{A381F760-D4EB-806B-AD42-48459A85DF05}"/>
              </a:ext>
            </a:extLst>
          </p:cNvPr>
          <p:cNvSpPr>
            <a:spLocks noGrp="1"/>
          </p:cNvSpPr>
          <p:nvPr>
            <p:ph idx="1"/>
          </p:nvPr>
        </p:nvSpPr>
        <p:spPr/>
        <p:txBody>
          <a:bodyPr/>
          <a:lstStyle/>
          <a:p>
            <a:r>
              <a:rPr lang="zh-CN" altLang="en-US" sz="1800" dirty="0">
                <a:solidFill>
                  <a:srgbClr val="000000"/>
                </a:solidFill>
                <a:effectLst/>
                <a:latin typeface="微软雅黑" panose="020B0503020204020204" pitchFamily="34" charset="-122"/>
                <a:ea typeface="微软雅黑" panose="020B0503020204020204" pitchFamily="34" charset="-122"/>
              </a:rPr>
              <a:t>通过人类反馈对齐人类指令</a:t>
            </a:r>
            <a:endParaRPr lang="zh-CN" altLang="en-US" dirty="0"/>
          </a:p>
        </p:txBody>
      </p:sp>
      <p:pic>
        <p:nvPicPr>
          <p:cNvPr id="5" name="图片 4">
            <a:extLst>
              <a:ext uri="{FF2B5EF4-FFF2-40B4-BE49-F238E27FC236}">
                <a16:creationId xmlns:a16="http://schemas.microsoft.com/office/drawing/2014/main" id="{FDA6B9F6-947F-BFE1-57B4-5EC092FF0789}"/>
              </a:ext>
            </a:extLst>
          </p:cNvPr>
          <p:cNvPicPr>
            <a:picLocks noChangeAspect="1"/>
          </p:cNvPicPr>
          <p:nvPr/>
        </p:nvPicPr>
        <p:blipFill>
          <a:blip r:embed="rId2"/>
          <a:stretch>
            <a:fillRect/>
          </a:stretch>
        </p:blipFill>
        <p:spPr>
          <a:xfrm>
            <a:off x="1178995" y="1862045"/>
            <a:ext cx="7910245" cy="4740051"/>
          </a:xfrm>
          <a:prstGeom prst="rect">
            <a:avLst/>
          </a:prstGeom>
        </p:spPr>
      </p:pic>
    </p:spTree>
    <p:extLst>
      <p:ext uri="{BB962C8B-B14F-4D97-AF65-F5344CB8AC3E}">
        <p14:creationId xmlns:p14="http://schemas.microsoft.com/office/powerpoint/2010/main" val="3083775465"/>
      </p:ext>
    </p:extLst>
  </p:cSld>
  <p:clrMapOvr>
    <a:masterClrMapping/>
  </p:clrMapOvr>
  <mc:AlternateContent xmlns:mc="http://schemas.openxmlformats.org/markup-compatibility/2006" xmlns:p14="http://schemas.microsoft.com/office/powerpoint/2010/main">
    <mc:Choice Requires="p14">
      <p:transition spd="slow" p14:dur="2000" advTm="33817"/>
    </mc:Choice>
    <mc:Fallback xmlns="">
      <p:transition spd="slow" advTm="33817"/>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17D991-695C-D999-E0F9-B21132430D96}"/>
              </a:ext>
            </a:extLst>
          </p:cNvPr>
          <p:cNvSpPr>
            <a:spLocks noGrp="1"/>
          </p:cNvSpPr>
          <p:nvPr>
            <p:ph type="title"/>
          </p:nvPr>
        </p:nvSpPr>
        <p:spPr/>
        <p:txBody>
          <a:bodyPr/>
          <a:lstStyle/>
          <a:p>
            <a:r>
              <a:rPr lang="zh-CN" altLang="en-US" dirty="0"/>
              <a:t>重新定义</a:t>
            </a:r>
            <a:r>
              <a:rPr lang="en-US" altLang="zh-CN" dirty="0"/>
              <a:t>ChatGPT</a:t>
            </a:r>
            <a:endParaRPr lang="zh-CN" altLang="en-US" dirty="0"/>
          </a:p>
        </p:txBody>
      </p:sp>
      <p:pic>
        <p:nvPicPr>
          <p:cNvPr id="5" name="图片 4">
            <a:extLst>
              <a:ext uri="{FF2B5EF4-FFF2-40B4-BE49-F238E27FC236}">
                <a16:creationId xmlns:a16="http://schemas.microsoft.com/office/drawing/2014/main" id="{35BD4324-FA26-A151-5EB5-2AB639F07637}"/>
              </a:ext>
            </a:extLst>
          </p:cNvPr>
          <p:cNvPicPr>
            <a:picLocks noChangeAspect="1"/>
          </p:cNvPicPr>
          <p:nvPr/>
        </p:nvPicPr>
        <p:blipFill>
          <a:blip r:embed="rId2"/>
          <a:stretch>
            <a:fillRect/>
          </a:stretch>
        </p:blipFill>
        <p:spPr>
          <a:xfrm>
            <a:off x="627388" y="1163179"/>
            <a:ext cx="9031268" cy="5420501"/>
          </a:xfrm>
          <a:prstGeom prst="rect">
            <a:avLst/>
          </a:prstGeom>
        </p:spPr>
      </p:pic>
    </p:spTree>
    <p:extLst>
      <p:ext uri="{BB962C8B-B14F-4D97-AF65-F5344CB8AC3E}">
        <p14:creationId xmlns:p14="http://schemas.microsoft.com/office/powerpoint/2010/main" val="117283942"/>
      </p:ext>
    </p:extLst>
  </p:cSld>
  <p:clrMapOvr>
    <a:masterClrMapping/>
  </p:clrMapOvr>
  <mc:AlternateContent xmlns:mc="http://schemas.openxmlformats.org/markup-compatibility/2006" xmlns:p14="http://schemas.microsoft.com/office/powerpoint/2010/main">
    <mc:Choice Requires="p14">
      <p:transition spd="slow" p14:dur="2000" advTm="65768"/>
    </mc:Choice>
    <mc:Fallback xmlns="">
      <p:transition spd="slow" advTm="6576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EA7AD1-E2DA-4633-3426-6C487478CCE7}"/>
              </a:ext>
            </a:extLst>
          </p:cNvPr>
          <p:cNvSpPr>
            <a:spLocks noGrp="1"/>
          </p:cNvSpPr>
          <p:nvPr>
            <p:ph type="title"/>
          </p:nvPr>
        </p:nvSpPr>
        <p:spPr/>
        <p:txBody>
          <a:bodyPr>
            <a:normAutofit/>
          </a:bodyPr>
          <a:lstStyle/>
          <a:p>
            <a:r>
              <a:rPr lang="en-US" altLang="zh-CN" sz="5400" dirty="0"/>
              <a:t>ChatGPT/GPT-4</a:t>
            </a:r>
            <a:r>
              <a:rPr lang="zh-CN" altLang="en-US" sz="5400" dirty="0"/>
              <a:t>等大语言模型的应用前景</a:t>
            </a:r>
          </a:p>
        </p:txBody>
      </p:sp>
      <p:sp>
        <p:nvSpPr>
          <p:cNvPr id="5" name="文本占位符 4">
            <a:extLst>
              <a:ext uri="{FF2B5EF4-FFF2-40B4-BE49-F238E27FC236}">
                <a16:creationId xmlns:a16="http://schemas.microsoft.com/office/drawing/2014/main" id="{B69AAF98-B21A-26FC-4170-13DB1E835E9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00489240"/>
      </p:ext>
    </p:extLst>
  </p:cSld>
  <p:clrMapOvr>
    <a:masterClrMapping/>
  </p:clrMapOvr>
  <mc:AlternateContent xmlns:mc="http://schemas.openxmlformats.org/markup-compatibility/2006" xmlns:p14="http://schemas.microsoft.com/office/powerpoint/2010/main">
    <mc:Choice Requires="p14">
      <p:transition spd="slow" p14:dur="2000" advTm="13811"/>
    </mc:Choice>
    <mc:Fallback xmlns="">
      <p:transition spd="slow" advTm="13811"/>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0221E0-68F4-79BD-5F2D-466F1122FD3C}"/>
              </a:ext>
            </a:extLst>
          </p:cNvPr>
          <p:cNvSpPr>
            <a:spLocks noGrp="1"/>
          </p:cNvSpPr>
          <p:nvPr>
            <p:ph type="title"/>
          </p:nvPr>
        </p:nvSpPr>
        <p:spPr/>
        <p:txBody>
          <a:bodyPr/>
          <a:lstStyle/>
          <a:p>
            <a:r>
              <a:rPr lang="zh-CN" altLang="en-US" dirty="0"/>
              <a:t>陆奇观点</a:t>
            </a:r>
          </a:p>
        </p:txBody>
      </p:sp>
      <p:pic>
        <p:nvPicPr>
          <p:cNvPr id="4" name="图片 3">
            <a:extLst>
              <a:ext uri="{FF2B5EF4-FFF2-40B4-BE49-F238E27FC236}">
                <a16:creationId xmlns:a16="http://schemas.microsoft.com/office/drawing/2014/main" id="{7C35A5D8-1682-C3F0-5A26-660D81AC116A}"/>
              </a:ext>
            </a:extLst>
          </p:cNvPr>
          <p:cNvPicPr>
            <a:picLocks noChangeAspect="1"/>
          </p:cNvPicPr>
          <p:nvPr/>
        </p:nvPicPr>
        <p:blipFill>
          <a:blip r:embed="rId3"/>
          <a:stretch>
            <a:fillRect/>
          </a:stretch>
        </p:blipFill>
        <p:spPr>
          <a:xfrm>
            <a:off x="239108" y="1055687"/>
            <a:ext cx="10281745" cy="5586008"/>
          </a:xfrm>
          <a:prstGeom prst="rect">
            <a:avLst/>
          </a:prstGeom>
        </p:spPr>
      </p:pic>
      <p:pic>
        <p:nvPicPr>
          <p:cNvPr id="5" name="Picture 2" descr="听陆奇博士谈ChatGPT新机遇演讲有感">
            <a:extLst>
              <a:ext uri="{FF2B5EF4-FFF2-40B4-BE49-F238E27FC236}">
                <a16:creationId xmlns:a16="http://schemas.microsoft.com/office/drawing/2014/main" id="{09E64F83-535A-4EB4-349A-CB526D4F4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3200" y="0"/>
            <a:ext cx="1808217" cy="205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948910"/>
      </p:ext>
    </p:extLst>
  </p:cSld>
  <p:clrMapOvr>
    <a:masterClrMapping/>
  </p:clrMapOvr>
  <mc:AlternateContent xmlns:mc="http://schemas.openxmlformats.org/markup-compatibility/2006" xmlns:p14="http://schemas.microsoft.com/office/powerpoint/2010/main">
    <mc:Choice Requires="p14">
      <p:transition spd="slow" p14:dur="2000" advTm="9285"/>
    </mc:Choice>
    <mc:Fallback xmlns="">
      <p:transition spd="slow" advTm="9285"/>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D4344C7-0EDB-88F9-0EBC-8028D756A94E}"/>
              </a:ext>
            </a:extLst>
          </p:cNvPr>
          <p:cNvPicPr>
            <a:picLocks noChangeAspect="1"/>
          </p:cNvPicPr>
          <p:nvPr/>
        </p:nvPicPr>
        <p:blipFill>
          <a:blip r:embed="rId2"/>
          <a:stretch>
            <a:fillRect/>
          </a:stretch>
        </p:blipFill>
        <p:spPr>
          <a:xfrm>
            <a:off x="0" y="265994"/>
            <a:ext cx="11968832" cy="6145316"/>
          </a:xfrm>
          <a:prstGeom prst="rect">
            <a:avLst/>
          </a:prstGeom>
        </p:spPr>
      </p:pic>
      <p:sp>
        <p:nvSpPr>
          <p:cNvPr id="2" name="文本框 1">
            <a:extLst>
              <a:ext uri="{FF2B5EF4-FFF2-40B4-BE49-F238E27FC236}">
                <a16:creationId xmlns:a16="http://schemas.microsoft.com/office/drawing/2014/main" id="{4E683894-F024-A692-EEE2-46DE2DD213D8}"/>
              </a:ext>
            </a:extLst>
          </p:cNvPr>
          <p:cNvSpPr txBox="1"/>
          <p:nvPr/>
        </p:nvSpPr>
        <p:spPr>
          <a:xfrm>
            <a:off x="8797158" y="6411310"/>
            <a:ext cx="1687257" cy="369332"/>
          </a:xfrm>
          <a:prstGeom prst="rect">
            <a:avLst/>
          </a:prstGeom>
          <a:noFill/>
        </p:spPr>
        <p:txBody>
          <a:bodyPr wrap="none" rtlCol="0">
            <a:spAutoFit/>
          </a:bodyPr>
          <a:lstStyle/>
          <a:p>
            <a:r>
              <a:rPr lang="zh-CN" altLang="en-US" dirty="0"/>
              <a:t>来源：陆奇</a:t>
            </a:r>
            <a:r>
              <a:rPr lang="en-US" altLang="zh-CN" dirty="0"/>
              <a:t>PPT</a:t>
            </a:r>
            <a:endParaRPr lang="zh-CN" altLang="en-US" dirty="0"/>
          </a:p>
        </p:txBody>
      </p:sp>
    </p:spTree>
    <p:extLst>
      <p:ext uri="{BB962C8B-B14F-4D97-AF65-F5344CB8AC3E}">
        <p14:creationId xmlns:p14="http://schemas.microsoft.com/office/powerpoint/2010/main" val="1355341810"/>
      </p:ext>
    </p:extLst>
  </p:cSld>
  <p:clrMapOvr>
    <a:masterClrMapping/>
  </p:clrMapOvr>
  <mc:AlternateContent xmlns:mc="http://schemas.openxmlformats.org/markup-compatibility/2006" xmlns:p14="http://schemas.microsoft.com/office/powerpoint/2010/main">
    <mc:Choice Requires="p14">
      <p:transition spd="slow" p14:dur="2000" advTm="101163"/>
    </mc:Choice>
    <mc:Fallback xmlns="">
      <p:transition spd="slow" advTm="101163"/>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EF33EA6-D62C-D030-CCBC-35C41476AAD1}"/>
              </a:ext>
            </a:extLst>
          </p:cNvPr>
          <p:cNvPicPr>
            <a:picLocks noChangeAspect="1"/>
          </p:cNvPicPr>
          <p:nvPr/>
        </p:nvPicPr>
        <p:blipFill>
          <a:blip r:embed="rId2"/>
          <a:stretch>
            <a:fillRect/>
          </a:stretch>
        </p:blipFill>
        <p:spPr>
          <a:xfrm>
            <a:off x="272603" y="219988"/>
            <a:ext cx="11616617" cy="6412040"/>
          </a:xfrm>
          <a:prstGeom prst="rect">
            <a:avLst/>
          </a:prstGeom>
        </p:spPr>
      </p:pic>
      <p:sp>
        <p:nvSpPr>
          <p:cNvPr id="3" name="文本框 2">
            <a:extLst>
              <a:ext uri="{FF2B5EF4-FFF2-40B4-BE49-F238E27FC236}">
                <a16:creationId xmlns:a16="http://schemas.microsoft.com/office/drawing/2014/main" id="{A4C95E1C-5F39-7867-76A2-6C0032F4A34E}"/>
              </a:ext>
            </a:extLst>
          </p:cNvPr>
          <p:cNvSpPr txBox="1"/>
          <p:nvPr/>
        </p:nvSpPr>
        <p:spPr>
          <a:xfrm>
            <a:off x="8891751" y="6488668"/>
            <a:ext cx="1687257" cy="369332"/>
          </a:xfrm>
          <a:prstGeom prst="rect">
            <a:avLst/>
          </a:prstGeom>
          <a:noFill/>
        </p:spPr>
        <p:txBody>
          <a:bodyPr wrap="none" rtlCol="0">
            <a:spAutoFit/>
          </a:bodyPr>
          <a:lstStyle/>
          <a:p>
            <a:r>
              <a:rPr lang="zh-CN" altLang="en-US" dirty="0"/>
              <a:t>来源：陆奇</a:t>
            </a:r>
            <a:r>
              <a:rPr lang="en-US" altLang="zh-CN" dirty="0"/>
              <a:t>PPT</a:t>
            </a:r>
            <a:endParaRPr lang="zh-CN" altLang="en-US" dirty="0"/>
          </a:p>
        </p:txBody>
      </p:sp>
    </p:spTree>
    <p:extLst>
      <p:ext uri="{BB962C8B-B14F-4D97-AF65-F5344CB8AC3E}">
        <p14:creationId xmlns:p14="http://schemas.microsoft.com/office/powerpoint/2010/main" val="2596197429"/>
      </p:ext>
    </p:extLst>
  </p:cSld>
  <p:clrMapOvr>
    <a:masterClrMapping/>
  </p:clrMapOvr>
  <mc:AlternateContent xmlns:mc="http://schemas.openxmlformats.org/markup-compatibility/2006" xmlns:p14="http://schemas.microsoft.com/office/powerpoint/2010/main">
    <mc:Choice Requires="p14">
      <p:transition spd="slow" p14:dur="2000" advTm="55666"/>
    </mc:Choice>
    <mc:Fallback xmlns="">
      <p:transition spd="slow" advTm="5566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64FE4-D7C9-A97B-F733-CCDA2839CA7D}"/>
              </a:ext>
            </a:extLst>
          </p:cNvPr>
          <p:cNvSpPr>
            <a:spLocks noGrp="1"/>
          </p:cNvSpPr>
          <p:nvPr>
            <p:ph type="title"/>
          </p:nvPr>
        </p:nvSpPr>
        <p:spPr/>
        <p:txBody>
          <a:bodyPr/>
          <a:lstStyle/>
          <a:p>
            <a:r>
              <a:rPr lang="en-US" altLang="zh-CN" dirty="0"/>
              <a:t>ChatGPT</a:t>
            </a:r>
            <a:r>
              <a:rPr lang="zh-CN" altLang="en-US" dirty="0"/>
              <a:t>的横空出世</a:t>
            </a:r>
          </a:p>
        </p:txBody>
      </p:sp>
      <p:sp>
        <p:nvSpPr>
          <p:cNvPr id="3" name="内容占位符 2">
            <a:extLst>
              <a:ext uri="{FF2B5EF4-FFF2-40B4-BE49-F238E27FC236}">
                <a16:creationId xmlns:a16="http://schemas.microsoft.com/office/drawing/2014/main" id="{503C1C35-95FD-5979-1179-35C948224161}"/>
              </a:ext>
            </a:extLst>
          </p:cNvPr>
          <p:cNvSpPr>
            <a:spLocks noGrp="1"/>
          </p:cNvSpPr>
          <p:nvPr>
            <p:ph idx="1"/>
          </p:nvPr>
        </p:nvSpPr>
        <p:spPr>
          <a:xfrm>
            <a:off x="659689" y="1270515"/>
            <a:ext cx="5436311" cy="5269967"/>
          </a:xfrm>
        </p:spPr>
        <p:txBody>
          <a:bodyPr>
            <a:normAutofit lnSpcReduction="10000"/>
          </a:bodyPr>
          <a:lstStyle/>
          <a:p>
            <a:pPr>
              <a:lnSpc>
                <a:spcPct val="120000"/>
              </a:lnSpc>
            </a:pPr>
            <a:r>
              <a:rPr lang="en-US" altLang="zh-CN" sz="2400" b="1" dirty="0"/>
              <a:t>2022 </a:t>
            </a:r>
            <a:r>
              <a:rPr lang="zh-CN" altLang="en-US" sz="2400" b="1" dirty="0"/>
              <a:t>年</a:t>
            </a:r>
            <a:r>
              <a:rPr lang="en-US" altLang="zh-CN" sz="2400" b="1" dirty="0"/>
              <a:t>11 </a:t>
            </a:r>
            <a:r>
              <a:rPr lang="zh-CN" altLang="en-US" sz="2400" b="1" dirty="0"/>
              <a:t>月</a:t>
            </a:r>
            <a:r>
              <a:rPr lang="en-US" altLang="zh-CN" sz="2400" b="1" dirty="0"/>
              <a:t>30 </a:t>
            </a:r>
            <a:r>
              <a:rPr lang="zh-CN" altLang="en-US" sz="2400" b="1" dirty="0"/>
              <a:t>日</a:t>
            </a:r>
            <a:r>
              <a:rPr lang="zh-CN" altLang="en-US" sz="2400" dirty="0"/>
              <a:t>，</a:t>
            </a:r>
            <a:r>
              <a:rPr lang="en-US" altLang="zh-CN" sz="2400" dirty="0"/>
              <a:t>OpenAI </a:t>
            </a:r>
            <a:r>
              <a:rPr lang="zh-CN" altLang="en-US" sz="2400" dirty="0"/>
              <a:t>发布了</a:t>
            </a:r>
            <a:r>
              <a:rPr lang="en-US" altLang="zh-CN" sz="2400" dirty="0"/>
              <a:t>AI </a:t>
            </a:r>
            <a:r>
              <a:rPr lang="zh-CN" altLang="en-US" sz="2400" dirty="0"/>
              <a:t>对话应用</a:t>
            </a:r>
            <a:r>
              <a:rPr lang="en-US" altLang="zh-CN" sz="2400" dirty="0"/>
              <a:t>ChatGPT</a:t>
            </a:r>
            <a:r>
              <a:rPr lang="zh-CN" altLang="en-US" sz="2400" dirty="0"/>
              <a:t>，被认为是人工智能里程碑式应用</a:t>
            </a:r>
            <a:endParaRPr lang="en-US" altLang="zh-CN" sz="2400" dirty="0"/>
          </a:p>
          <a:p>
            <a:pPr>
              <a:lnSpc>
                <a:spcPct val="120000"/>
              </a:lnSpc>
            </a:pPr>
            <a:r>
              <a:rPr lang="zh-CN" altLang="en-US" sz="2400" dirty="0"/>
              <a:t>仅用两个月时间，</a:t>
            </a:r>
            <a:r>
              <a:rPr lang="zh-CN" altLang="en-US" sz="2400" b="1" dirty="0"/>
              <a:t>月活跃用户已达</a:t>
            </a:r>
            <a:r>
              <a:rPr lang="en-US" altLang="zh-CN" sz="2400" b="1" dirty="0"/>
              <a:t>1</a:t>
            </a:r>
            <a:r>
              <a:rPr lang="zh-CN" altLang="en-US" sz="2400" b="1" dirty="0"/>
              <a:t>亿</a:t>
            </a:r>
            <a:r>
              <a:rPr lang="zh-CN" altLang="en-US" sz="2400" dirty="0"/>
              <a:t>，是史上用户增速最快的消费应用。 </a:t>
            </a:r>
          </a:p>
          <a:p>
            <a:pPr>
              <a:lnSpc>
                <a:spcPct val="120000"/>
              </a:lnSpc>
            </a:pPr>
            <a:r>
              <a:rPr lang="en-US" altLang="zh-CN" sz="2400" dirty="0"/>
              <a:t>ChatGPT</a:t>
            </a:r>
            <a:r>
              <a:rPr lang="zh-CN" altLang="en-US" sz="2400" dirty="0"/>
              <a:t>免费，不开源，其参数规模，技术细节都没有对外公布。</a:t>
            </a:r>
            <a:endParaRPr lang="en-US" altLang="zh-CN" sz="2400" dirty="0"/>
          </a:p>
          <a:p>
            <a:endParaRPr lang="en-US" altLang="zh-CN" sz="2400" dirty="0"/>
          </a:p>
          <a:p>
            <a:r>
              <a:rPr lang="zh-CN" altLang="en-US" sz="2400" dirty="0"/>
              <a:t>热烈讨论</a:t>
            </a:r>
            <a:endParaRPr lang="en-US" altLang="zh-CN" sz="2400" dirty="0"/>
          </a:p>
          <a:p>
            <a:r>
              <a:rPr lang="zh-CN" altLang="en-US" sz="2400" dirty="0"/>
              <a:t>频繁热搜</a:t>
            </a:r>
            <a:endParaRPr lang="en-US" altLang="zh-CN" sz="2400" dirty="0"/>
          </a:p>
          <a:p>
            <a:r>
              <a:rPr lang="zh-CN" altLang="en-US" sz="2400" dirty="0"/>
              <a:t>行业报告</a:t>
            </a:r>
            <a:endParaRPr lang="en-US" altLang="zh-CN" sz="2400" dirty="0"/>
          </a:p>
          <a:p>
            <a:r>
              <a:rPr lang="zh-CN" altLang="en-US" sz="2400" dirty="0"/>
              <a:t>新闻报道</a:t>
            </a:r>
          </a:p>
        </p:txBody>
      </p:sp>
      <p:pic>
        <p:nvPicPr>
          <p:cNvPr id="5" name="图片 4">
            <a:extLst>
              <a:ext uri="{FF2B5EF4-FFF2-40B4-BE49-F238E27FC236}">
                <a16:creationId xmlns:a16="http://schemas.microsoft.com/office/drawing/2014/main" id="{A9F58BD1-0FA4-0428-42AF-2419603F1B5E}"/>
              </a:ext>
            </a:extLst>
          </p:cNvPr>
          <p:cNvPicPr>
            <a:picLocks noChangeAspect="1"/>
          </p:cNvPicPr>
          <p:nvPr/>
        </p:nvPicPr>
        <p:blipFill>
          <a:blip r:embed="rId3"/>
          <a:stretch>
            <a:fillRect/>
          </a:stretch>
        </p:blipFill>
        <p:spPr>
          <a:xfrm>
            <a:off x="2981334" y="4545883"/>
            <a:ext cx="3420837" cy="1949509"/>
          </a:xfrm>
          <a:prstGeom prst="rect">
            <a:avLst/>
          </a:prstGeom>
        </p:spPr>
      </p:pic>
      <p:pic>
        <p:nvPicPr>
          <p:cNvPr id="6" name="图片 5">
            <a:extLst>
              <a:ext uri="{FF2B5EF4-FFF2-40B4-BE49-F238E27FC236}">
                <a16:creationId xmlns:a16="http://schemas.microsoft.com/office/drawing/2014/main" id="{DC45CDD6-218B-0B04-9576-8FCB48DF2313}"/>
              </a:ext>
            </a:extLst>
          </p:cNvPr>
          <p:cNvPicPr>
            <a:picLocks noChangeAspect="1"/>
          </p:cNvPicPr>
          <p:nvPr/>
        </p:nvPicPr>
        <p:blipFill>
          <a:blip r:embed="rId4"/>
          <a:stretch>
            <a:fillRect/>
          </a:stretch>
        </p:blipFill>
        <p:spPr>
          <a:xfrm>
            <a:off x="6708342" y="1225426"/>
            <a:ext cx="4955843" cy="5091292"/>
          </a:xfrm>
          <a:prstGeom prst="rect">
            <a:avLst/>
          </a:prstGeom>
        </p:spPr>
      </p:pic>
    </p:spTree>
    <p:extLst>
      <p:ext uri="{BB962C8B-B14F-4D97-AF65-F5344CB8AC3E}">
        <p14:creationId xmlns:p14="http://schemas.microsoft.com/office/powerpoint/2010/main" val="2600337411"/>
      </p:ext>
    </p:extLst>
  </p:cSld>
  <p:clrMapOvr>
    <a:masterClrMapping/>
  </p:clrMapOvr>
  <mc:AlternateContent xmlns:mc="http://schemas.openxmlformats.org/markup-compatibility/2006" xmlns:p14="http://schemas.microsoft.com/office/powerpoint/2010/main">
    <mc:Choice Requires="p14">
      <p:transition spd="slow" p14:dur="2000" advTm="2"/>
    </mc:Choice>
    <mc:Fallback xmlns="">
      <p:transition spd="slow" advTm="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8A440-F210-03DB-9FB8-5871B48DC693}"/>
              </a:ext>
            </a:extLst>
          </p:cNvPr>
          <p:cNvSpPr>
            <a:spLocks noGrp="1"/>
          </p:cNvSpPr>
          <p:nvPr>
            <p:ph type="title"/>
          </p:nvPr>
        </p:nvSpPr>
        <p:spPr/>
        <p:txBody>
          <a:bodyPr/>
          <a:lstStyle/>
          <a:p>
            <a:r>
              <a:rPr lang="zh-CN" altLang="en-US" dirty="0"/>
              <a:t>大模型基座：数字经济发展新动能</a:t>
            </a:r>
          </a:p>
        </p:txBody>
      </p:sp>
      <p:pic>
        <p:nvPicPr>
          <p:cNvPr id="5" name="图片 4">
            <a:extLst>
              <a:ext uri="{FF2B5EF4-FFF2-40B4-BE49-F238E27FC236}">
                <a16:creationId xmlns:a16="http://schemas.microsoft.com/office/drawing/2014/main" id="{B7BC4676-F509-3310-748F-4ADD3E034F13}"/>
              </a:ext>
            </a:extLst>
          </p:cNvPr>
          <p:cNvPicPr>
            <a:picLocks noChangeAspect="1"/>
          </p:cNvPicPr>
          <p:nvPr/>
        </p:nvPicPr>
        <p:blipFill>
          <a:blip r:embed="rId2"/>
          <a:stretch>
            <a:fillRect/>
          </a:stretch>
        </p:blipFill>
        <p:spPr>
          <a:xfrm>
            <a:off x="289560" y="1195788"/>
            <a:ext cx="10029585" cy="4466424"/>
          </a:xfrm>
          <a:prstGeom prst="rect">
            <a:avLst/>
          </a:prstGeom>
        </p:spPr>
      </p:pic>
      <p:sp>
        <p:nvSpPr>
          <p:cNvPr id="3" name="文本框 2">
            <a:extLst>
              <a:ext uri="{FF2B5EF4-FFF2-40B4-BE49-F238E27FC236}">
                <a16:creationId xmlns:a16="http://schemas.microsoft.com/office/drawing/2014/main" id="{ADA9E8DD-DD2F-7404-CE26-1ABB0F6F4B13}"/>
              </a:ext>
            </a:extLst>
          </p:cNvPr>
          <p:cNvSpPr txBox="1"/>
          <p:nvPr/>
        </p:nvSpPr>
        <p:spPr>
          <a:xfrm>
            <a:off x="8282151" y="6337244"/>
            <a:ext cx="1918089" cy="369332"/>
          </a:xfrm>
          <a:prstGeom prst="rect">
            <a:avLst/>
          </a:prstGeom>
          <a:noFill/>
        </p:spPr>
        <p:txBody>
          <a:bodyPr wrap="none" rtlCol="0">
            <a:spAutoFit/>
          </a:bodyPr>
          <a:lstStyle/>
          <a:p>
            <a:r>
              <a:rPr lang="zh-CN" altLang="en-US" dirty="0"/>
              <a:t>来源：邱锡鹏</a:t>
            </a:r>
            <a:r>
              <a:rPr lang="en-US" altLang="zh-CN" dirty="0"/>
              <a:t>PPT</a:t>
            </a:r>
            <a:endParaRPr lang="zh-CN" altLang="en-US" dirty="0"/>
          </a:p>
        </p:txBody>
      </p:sp>
      <p:sp>
        <p:nvSpPr>
          <p:cNvPr id="4" name="文本框 3">
            <a:extLst>
              <a:ext uri="{FF2B5EF4-FFF2-40B4-BE49-F238E27FC236}">
                <a16:creationId xmlns:a16="http://schemas.microsoft.com/office/drawing/2014/main" id="{217091A6-5F9D-30AC-CB88-5A32D0C7838A}"/>
              </a:ext>
            </a:extLst>
          </p:cNvPr>
          <p:cNvSpPr txBox="1"/>
          <p:nvPr/>
        </p:nvSpPr>
        <p:spPr>
          <a:xfrm>
            <a:off x="9599368" y="3677348"/>
            <a:ext cx="2207822" cy="1015663"/>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基于大模型基座，支持对各种应用赋能、或者颠覆</a:t>
            </a:r>
          </a:p>
        </p:txBody>
      </p:sp>
    </p:spTree>
    <p:extLst>
      <p:ext uri="{BB962C8B-B14F-4D97-AF65-F5344CB8AC3E}">
        <p14:creationId xmlns:p14="http://schemas.microsoft.com/office/powerpoint/2010/main" val="1225855763"/>
      </p:ext>
    </p:extLst>
  </p:cSld>
  <p:clrMapOvr>
    <a:masterClrMapping/>
  </p:clrMapOvr>
  <mc:AlternateContent xmlns:mc="http://schemas.openxmlformats.org/markup-compatibility/2006" xmlns:p14="http://schemas.microsoft.com/office/powerpoint/2010/main">
    <mc:Choice Requires="p14">
      <p:transition spd="slow" p14:dur="2000" advTm="7680"/>
    </mc:Choice>
    <mc:Fallback xmlns="">
      <p:transition spd="slow" advTm="768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B3C51-D3A2-ADA2-70D4-FE8B18474808}"/>
              </a:ext>
            </a:extLst>
          </p:cNvPr>
          <p:cNvSpPr>
            <a:spLocks noGrp="1"/>
          </p:cNvSpPr>
          <p:nvPr>
            <p:ph type="title"/>
          </p:nvPr>
        </p:nvSpPr>
        <p:spPr/>
        <p:txBody>
          <a:bodyPr/>
          <a:lstStyle/>
          <a:p>
            <a:r>
              <a:rPr lang="zh-CN" altLang="en-US" dirty="0"/>
              <a:t>大模型领域微调：传统行业高质量发展</a:t>
            </a:r>
          </a:p>
        </p:txBody>
      </p:sp>
      <p:pic>
        <p:nvPicPr>
          <p:cNvPr id="5" name="图片 4">
            <a:extLst>
              <a:ext uri="{FF2B5EF4-FFF2-40B4-BE49-F238E27FC236}">
                <a16:creationId xmlns:a16="http://schemas.microsoft.com/office/drawing/2014/main" id="{B87DFA86-780B-2CA1-0670-7C1C1CFFBD1A}"/>
              </a:ext>
            </a:extLst>
          </p:cNvPr>
          <p:cNvPicPr>
            <a:picLocks noChangeAspect="1"/>
          </p:cNvPicPr>
          <p:nvPr/>
        </p:nvPicPr>
        <p:blipFill>
          <a:blip r:embed="rId2"/>
          <a:stretch>
            <a:fillRect/>
          </a:stretch>
        </p:blipFill>
        <p:spPr>
          <a:xfrm>
            <a:off x="653911" y="1138452"/>
            <a:ext cx="10114703" cy="4677039"/>
          </a:xfrm>
          <a:prstGeom prst="rect">
            <a:avLst/>
          </a:prstGeom>
        </p:spPr>
      </p:pic>
      <p:sp>
        <p:nvSpPr>
          <p:cNvPr id="3" name="文本框 2">
            <a:extLst>
              <a:ext uri="{FF2B5EF4-FFF2-40B4-BE49-F238E27FC236}">
                <a16:creationId xmlns:a16="http://schemas.microsoft.com/office/drawing/2014/main" id="{CFD8EAF6-9002-E980-2338-3541C0E094FF}"/>
              </a:ext>
            </a:extLst>
          </p:cNvPr>
          <p:cNvSpPr txBox="1"/>
          <p:nvPr/>
        </p:nvSpPr>
        <p:spPr>
          <a:xfrm>
            <a:off x="8576441" y="6421227"/>
            <a:ext cx="1918089" cy="369332"/>
          </a:xfrm>
          <a:prstGeom prst="rect">
            <a:avLst/>
          </a:prstGeom>
          <a:noFill/>
        </p:spPr>
        <p:txBody>
          <a:bodyPr wrap="none" rtlCol="0">
            <a:spAutoFit/>
          </a:bodyPr>
          <a:lstStyle/>
          <a:p>
            <a:r>
              <a:rPr lang="zh-CN" altLang="en-US" dirty="0"/>
              <a:t>来源：邱锡鹏</a:t>
            </a:r>
            <a:r>
              <a:rPr lang="en-US" altLang="zh-CN" dirty="0"/>
              <a:t>PPT</a:t>
            </a:r>
            <a:endParaRPr lang="zh-CN" altLang="en-US" dirty="0"/>
          </a:p>
        </p:txBody>
      </p:sp>
      <p:sp>
        <p:nvSpPr>
          <p:cNvPr id="4" name="文本框 3">
            <a:extLst>
              <a:ext uri="{FF2B5EF4-FFF2-40B4-BE49-F238E27FC236}">
                <a16:creationId xmlns:a16="http://schemas.microsoft.com/office/drawing/2014/main" id="{01CED38A-48F8-4E5A-C4AC-3C23981755E5}"/>
              </a:ext>
            </a:extLst>
          </p:cNvPr>
          <p:cNvSpPr txBox="1"/>
          <p:nvPr/>
        </p:nvSpPr>
        <p:spPr>
          <a:xfrm>
            <a:off x="2028202" y="5918304"/>
            <a:ext cx="7366119"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基于大模型基座，结合少量领域数据进行</a:t>
            </a:r>
            <a:r>
              <a:rPr lang="zh-CN" altLang="en-US" sz="2000" b="1" dirty="0">
                <a:solidFill>
                  <a:srgbClr val="C00000"/>
                </a:solidFill>
                <a:latin typeface="微软雅黑" panose="020B0503020204020204" pitchFamily="34" charset="-122"/>
                <a:ea typeface="微软雅黑" panose="020B0503020204020204" pitchFamily="34" charset="-122"/>
              </a:rPr>
              <a:t>微调</a:t>
            </a:r>
            <a:r>
              <a:rPr lang="zh-CN" altLang="en-US" sz="2000" b="1" dirty="0">
                <a:solidFill>
                  <a:srgbClr val="0070C0"/>
                </a:solidFill>
                <a:latin typeface="微软雅黑" panose="020B0503020204020204" pitchFamily="34" charset="-122"/>
                <a:ea typeface="微软雅黑" panose="020B0503020204020204" pitchFamily="34" charset="-122"/>
              </a:rPr>
              <a:t>，形成领域大模型</a:t>
            </a:r>
          </a:p>
        </p:txBody>
      </p:sp>
    </p:spTree>
    <p:extLst>
      <p:ext uri="{BB962C8B-B14F-4D97-AF65-F5344CB8AC3E}">
        <p14:creationId xmlns:p14="http://schemas.microsoft.com/office/powerpoint/2010/main" val="3386526995"/>
      </p:ext>
    </p:extLst>
  </p:cSld>
  <p:clrMapOvr>
    <a:masterClrMapping/>
  </p:clrMapOvr>
  <mc:AlternateContent xmlns:mc="http://schemas.openxmlformats.org/markup-compatibility/2006" xmlns:p14="http://schemas.microsoft.com/office/powerpoint/2010/main">
    <mc:Choice Requires="p14">
      <p:transition spd="slow" p14:dur="2000" advTm="33300"/>
    </mc:Choice>
    <mc:Fallback xmlns="">
      <p:transition spd="slow" advTm="333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B0A6A-BC5A-23D6-B542-C30B7A322802}"/>
              </a:ext>
            </a:extLst>
          </p:cNvPr>
          <p:cNvSpPr>
            <a:spLocks noGrp="1"/>
          </p:cNvSpPr>
          <p:nvPr>
            <p:ph type="title"/>
          </p:nvPr>
        </p:nvSpPr>
        <p:spPr/>
        <p:txBody>
          <a:bodyPr/>
          <a:lstStyle/>
          <a:p>
            <a:r>
              <a:rPr lang="zh-CN" altLang="en-US" dirty="0"/>
              <a:t>教育</a:t>
            </a:r>
          </a:p>
        </p:txBody>
      </p:sp>
      <p:sp>
        <p:nvSpPr>
          <p:cNvPr id="3" name="内容占位符 2">
            <a:extLst>
              <a:ext uri="{FF2B5EF4-FFF2-40B4-BE49-F238E27FC236}">
                <a16:creationId xmlns:a16="http://schemas.microsoft.com/office/drawing/2014/main" id="{8FE153AC-3EFF-18EE-19A8-012A383F7A88}"/>
              </a:ext>
            </a:extLst>
          </p:cNvPr>
          <p:cNvSpPr>
            <a:spLocks noGrp="1"/>
          </p:cNvSpPr>
          <p:nvPr>
            <p:ph idx="1"/>
          </p:nvPr>
        </p:nvSpPr>
        <p:spPr/>
        <p:txBody>
          <a:bodyPr/>
          <a:lstStyle/>
          <a:p>
            <a:r>
              <a:rPr lang="zh-CN" altLang="en-US" sz="1800" dirty="0">
                <a:solidFill>
                  <a:srgbClr val="000000"/>
                </a:solidFill>
                <a:effectLst/>
                <a:latin typeface="微软雅黑" panose="020B0503020204020204" pitchFamily="34" charset="-122"/>
                <a:ea typeface="微软雅黑" panose="020B0503020204020204" pitchFamily="34" charset="-122"/>
              </a:rPr>
              <a:t>改论文 </a:t>
            </a:r>
            <a:endParaRPr lang="zh-CN" altLang="en-US" dirty="0"/>
          </a:p>
          <a:p>
            <a:r>
              <a:rPr lang="zh-CN" altLang="en-US" sz="1800" dirty="0">
                <a:solidFill>
                  <a:srgbClr val="000000"/>
                </a:solidFill>
                <a:effectLst/>
                <a:latin typeface="微软雅黑" panose="020B0503020204020204" pitchFamily="34" charset="-122"/>
                <a:ea typeface="微软雅黑" panose="020B0503020204020204" pitchFamily="34" charset="-122"/>
              </a:rPr>
              <a:t>写代码 </a:t>
            </a:r>
            <a:endParaRPr lang="zh-CN" altLang="en-US" dirty="0"/>
          </a:p>
          <a:p>
            <a:r>
              <a:rPr lang="zh-CN" altLang="en-US" sz="1800" dirty="0">
                <a:solidFill>
                  <a:srgbClr val="000000"/>
                </a:solidFill>
                <a:effectLst/>
                <a:latin typeface="微软雅黑" panose="020B0503020204020204" pitchFamily="34" charset="-122"/>
                <a:ea typeface="微软雅黑" panose="020B0503020204020204" pitchFamily="34" charset="-122"/>
              </a:rPr>
              <a:t>做作业 </a:t>
            </a:r>
            <a:endParaRPr lang="zh-CN" altLang="en-US" dirty="0"/>
          </a:p>
          <a:p>
            <a:r>
              <a:rPr lang="zh-CN" altLang="en-US" sz="1800" dirty="0">
                <a:solidFill>
                  <a:srgbClr val="000000"/>
                </a:solidFill>
                <a:effectLst/>
                <a:latin typeface="微软雅黑" panose="020B0503020204020204" pitchFamily="34" charset="-122"/>
                <a:ea typeface="微软雅黑" panose="020B0503020204020204" pitchFamily="34" charset="-122"/>
              </a:rPr>
              <a:t>查资料</a:t>
            </a:r>
            <a:endParaRPr lang="en-US" altLang="zh-CN" sz="1800" dirty="0">
              <a:solidFill>
                <a:srgbClr val="000000"/>
              </a:solidFill>
              <a:effectLst/>
              <a:latin typeface="微软雅黑" panose="020B0503020204020204" pitchFamily="34" charset="-122"/>
              <a:ea typeface="微软雅黑" panose="020B0503020204020204" pitchFamily="34" charset="-122"/>
            </a:endParaRPr>
          </a:p>
          <a:p>
            <a:r>
              <a:rPr lang="zh-CN" altLang="en-US" sz="1800" dirty="0">
                <a:solidFill>
                  <a:srgbClr val="000000"/>
                </a:solidFill>
                <a:latin typeface="微软雅黑" panose="020B0503020204020204" pitchFamily="34" charset="-122"/>
                <a:ea typeface="微软雅黑" panose="020B0503020204020204" pitchFamily="34" charset="-122"/>
              </a:rPr>
              <a:t>做课件</a:t>
            </a:r>
            <a:endParaRPr lang="en-US" altLang="zh-CN" sz="1800" dirty="0">
              <a:solidFill>
                <a:srgbClr val="000000"/>
              </a:solidFill>
              <a:latin typeface="微软雅黑" panose="020B0503020204020204" pitchFamily="34" charset="-122"/>
              <a:ea typeface="微软雅黑" panose="020B0503020204020204" pitchFamily="34" charset="-122"/>
            </a:endParaRPr>
          </a:p>
          <a:p>
            <a:r>
              <a:rPr lang="zh-CN" altLang="en-US" sz="1800" dirty="0">
                <a:solidFill>
                  <a:srgbClr val="000000"/>
                </a:solidFill>
                <a:effectLst/>
                <a:latin typeface="微软雅黑" panose="020B0503020204020204" pitchFamily="34" charset="-122"/>
                <a:ea typeface="微软雅黑" panose="020B0503020204020204" pitchFamily="34" charset="-122"/>
              </a:rPr>
              <a:t>出试题</a:t>
            </a:r>
            <a:endParaRPr lang="en-US" altLang="zh-CN" sz="1800" dirty="0">
              <a:solidFill>
                <a:srgbClr val="000000"/>
              </a:solidFill>
              <a:effectLst/>
              <a:latin typeface="微软雅黑" panose="020B0503020204020204" pitchFamily="34" charset="-122"/>
              <a:ea typeface="微软雅黑" panose="020B0503020204020204" pitchFamily="34" charset="-122"/>
            </a:endParaRPr>
          </a:p>
          <a:p>
            <a:r>
              <a:rPr lang="en-US" altLang="zh-CN" sz="1800" dirty="0">
                <a:solidFill>
                  <a:srgbClr val="000000"/>
                </a:solidFill>
                <a:latin typeface="微软雅黑" panose="020B0503020204020204" pitchFamily="34" charset="-122"/>
                <a:ea typeface="微软雅黑" panose="020B0503020204020204" pitchFamily="34" charset="-122"/>
              </a:rPr>
              <a:t>……</a:t>
            </a:r>
          </a:p>
          <a:p>
            <a:pPr marL="0" indent="0">
              <a:buNone/>
            </a:pPr>
            <a:r>
              <a:rPr lang="zh-CN" altLang="en-US" sz="1800" dirty="0">
                <a:solidFill>
                  <a:srgbClr val="000000"/>
                </a:solidFill>
                <a:effectLst/>
                <a:latin typeface="微软雅黑" panose="020B0503020204020204" pitchFamily="34" charset="-122"/>
                <a:ea typeface="微软雅黑" panose="020B0503020204020204" pitchFamily="34" charset="-122"/>
              </a:rPr>
              <a:t> </a:t>
            </a:r>
            <a:endParaRPr lang="zh-CN" altLang="en-US" dirty="0"/>
          </a:p>
        </p:txBody>
      </p:sp>
      <p:pic>
        <p:nvPicPr>
          <p:cNvPr id="5" name="图片 4">
            <a:extLst>
              <a:ext uri="{FF2B5EF4-FFF2-40B4-BE49-F238E27FC236}">
                <a16:creationId xmlns:a16="http://schemas.microsoft.com/office/drawing/2014/main" id="{728DDC9E-D881-61AA-9F8E-09A567306160}"/>
              </a:ext>
            </a:extLst>
          </p:cNvPr>
          <p:cNvPicPr>
            <a:picLocks noChangeAspect="1"/>
          </p:cNvPicPr>
          <p:nvPr/>
        </p:nvPicPr>
        <p:blipFill rotWithShape="1">
          <a:blip r:embed="rId2"/>
          <a:srcRect l="46983"/>
          <a:stretch/>
        </p:blipFill>
        <p:spPr>
          <a:xfrm>
            <a:off x="2585142" y="1278386"/>
            <a:ext cx="3339395" cy="3383271"/>
          </a:xfrm>
          <a:prstGeom prst="rect">
            <a:avLst/>
          </a:prstGeom>
        </p:spPr>
      </p:pic>
      <p:sp>
        <p:nvSpPr>
          <p:cNvPr id="4" name="文本框 3">
            <a:extLst>
              <a:ext uri="{FF2B5EF4-FFF2-40B4-BE49-F238E27FC236}">
                <a16:creationId xmlns:a16="http://schemas.microsoft.com/office/drawing/2014/main" id="{6992CF31-9942-71BF-5924-7C5D11010470}"/>
              </a:ext>
            </a:extLst>
          </p:cNvPr>
          <p:cNvSpPr txBox="1"/>
          <p:nvPr/>
        </p:nvSpPr>
        <p:spPr>
          <a:xfrm>
            <a:off x="713913" y="5921165"/>
            <a:ext cx="3097323"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预告：将在第</a:t>
            </a:r>
            <a:r>
              <a:rPr lang="en-US" altLang="zh-CN" b="1" dirty="0">
                <a:solidFill>
                  <a:srgbClr val="0070C0"/>
                </a:solidFill>
                <a:latin typeface="微软雅黑" panose="020B0503020204020204" pitchFamily="34" charset="-122"/>
                <a:ea typeface="微软雅黑" panose="020B0503020204020204" pitchFamily="34" charset="-122"/>
              </a:rPr>
              <a:t>3</a:t>
            </a:r>
            <a:r>
              <a:rPr lang="zh-CN" altLang="en-US" b="1" dirty="0">
                <a:solidFill>
                  <a:srgbClr val="0070C0"/>
                </a:solidFill>
                <a:latin typeface="微软雅黑" panose="020B0503020204020204" pitchFamily="34" charset="-122"/>
                <a:ea typeface="微软雅黑" panose="020B0503020204020204" pitchFamily="34" charset="-122"/>
              </a:rPr>
              <a:t>节课详细展开</a:t>
            </a:r>
          </a:p>
        </p:txBody>
      </p:sp>
      <p:pic>
        <p:nvPicPr>
          <p:cNvPr id="6" name="Picture 2">
            <a:extLst>
              <a:ext uri="{FF2B5EF4-FFF2-40B4-BE49-F238E27FC236}">
                <a16:creationId xmlns:a16="http://schemas.microsoft.com/office/drawing/2014/main" id="{7704BA74-4573-F006-797E-FC0B7B191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504" y="1143345"/>
            <a:ext cx="5580474" cy="4928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71455"/>
      </p:ext>
    </p:extLst>
  </p:cSld>
  <p:clrMapOvr>
    <a:masterClrMapping/>
  </p:clrMapOvr>
  <mc:AlternateContent xmlns:mc="http://schemas.openxmlformats.org/markup-compatibility/2006" xmlns:p14="http://schemas.microsoft.com/office/powerpoint/2010/main">
    <mc:Choice Requires="p14">
      <p:transition spd="slow" p14:dur="2000" advTm="39395"/>
    </mc:Choice>
    <mc:Fallback xmlns="">
      <p:transition spd="slow" advTm="39395"/>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A4ED7-3A2B-B18D-CD39-55638F9F8162}"/>
              </a:ext>
            </a:extLst>
          </p:cNvPr>
          <p:cNvSpPr>
            <a:spLocks noGrp="1"/>
          </p:cNvSpPr>
          <p:nvPr>
            <p:ph type="title"/>
          </p:nvPr>
        </p:nvSpPr>
        <p:spPr/>
        <p:txBody>
          <a:bodyPr/>
          <a:lstStyle/>
          <a:p>
            <a:r>
              <a:rPr lang="zh-CN" altLang="en-US" dirty="0"/>
              <a:t>科研</a:t>
            </a:r>
          </a:p>
        </p:txBody>
      </p:sp>
      <p:sp>
        <p:nvSpPr>
          <p:cNvPr id="3" name="内容占位符 2">
            <a:extLst>
              <a:ext uri="{FF2B5EF4-FFF2-40B4-BE49-F238E27FC236}">
                <a16:creationId xmlns:a16="http://schemas.microsoft.com/office/drawing/2014/main" id="{D07DE31F-FA7C-E9DC-621B-3E8168BC8F58}"/>
              </a:ext>
            </a:extLst>
          </p:cNvPr>
          <p:cNvSpPr>
            <a:spLocks noGrp="1"/>
          </p:cNvSpPr>
          <p:nvPr>
            <p:ph idx="1"/>
          </p:nvPr>
        </p:nvSpPr>
        <p:spPr/>
        <p:txBody>
          <a:bodyPr/>
          <a:lstStyle/>
          <a:p>
            <a:r>
              <a:rPr lang="zh-CN" altLang="en-US" dirty="0"/>
              <a:t>论文调研</a:t>
            </a:r>
            <a:endParaRPr lang="en-US" altLang="zh-CN" dirty="0"/>
          </a:p>
          <a:p>
            <a:r>
              <a:rPr lang="zh-CN" altLang="en-US" dirty="0"/>
              <a:t>论文润色</a:t>
            </a:r>
            <a:endParaRPr lang="en-US" altLang="zh-CN" dirty="0"/>
          </a:p>
          <a:p>
            <a:r>
              <a:rPr lang="zh-CN" altLang="en-US" dirty="0"/>
              <a:t>头脑风暴</a:t>
            </a:r>
            <a:endParaRPr lang="en-US" altLang="zh-CN" dirty="0"/>
          </a:p>
          <a:p>
            <a:r>
              <a:rPr lang="zh-CN" altLang="en-US" dirty="0"/>
              <a:t>模拟导师</a:t>
            </a:r>
            <a:endParaRPr lang="en-US" altLang="zh-CN" dirty="0"/>
          </a:p>
          <a:p>
            <a:r>
              <a:rPr lang="zh-CN" altLang="en-US" dirty="0"/>
              <a:t>数据分析</a:t>
            </a:r>
            <a:endParaRPr lang="en-US" altLang="zh-CN" dirty="0"/>
          </a:p>
          <a:p>
            <a:r>
              <a:rPr lang="zh-CN" altLang="en-US" dirty="0"/>
              <a:t>代码生成</a:t>
            </a:r>
            <a:endParaRPr lang="en-US" altLang="zh-CN" dirty="0"/>
          </a:p>
          <a:p>
            <a:r>
              <a:rPr lang="zh-CN" altLang="en-US" dirty="0"/>
              <a:t>科研绘图</a:t>
            </a:r>
            <a:endParaRPr lang="en-US" altLang="zh-CN" dirty="0"/>
          </a:p>
          <a:p>
            <a:r>
              <a:rPr lang="zh-CN" altLang="en-US" dirty="0"/>
              <a:t>翻译</a:t>
            </a:r>
            <a:endParaRPr lang="en-US" altLang="zh-CN" dirty="0"/>
          </a:p>
          <a:p>
            <a:r>
              <a:rPr lang="en-US" altLang="zh-CN" dirty="0"/>
              <a:t>……</a:t>
            </a:r>
            <a:endParaRPr lang="zh-CN" altLang="en-US" dirty="0"/>
          </a:p>
        </p:txBody>
      </p:sp>
      <p:sp>
        <p:nvSpPr>
          <p:cNvPr id="4" name="文本框 3">
            <a:extLst>
              <a:ext uri="{FF2B5EF4-FFF2-40B4-BE49-F238E27FC236}">
                <a16:creationId xmlns:a16="http://schemas.microsoft.com/office/drawing/2014/main" id="{32C813AB-382D-F401-C774-4650DC9935A7}"/>
              </a:ext>
            </a:extLst>
          </p:cNvPr>
          <p:cNvSpPr txBox="1"/>
          <p:nvPr/>
        </p:nvSpPr>
        <p:spPr>
          <a:xfrm>
            <a:off x="5566299" y="3346882"/>
            <a:ext cx="3097323"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预告：将在第</a:t>
            </a:r>
            <a:r>
              <a:rPr lang="en-US" altLang="zh-CN" b="1" dirty="0">
                <a:solidFill>
                  <a:srgbClr val="0070C0"/>
                </a:solidFill>
                <a:latin typeface="微软雅黑" panose="020B0503020204020204" pitchFamily="34" charset="-122"/>
                <a:ea typeface="微软雅黑" panose="020B0503020204020204" pitchFamily="34" charset="-122"/>
              </a:rPr>
              <a:t>3</a:t>
            </a:r>
            <a:r>
              <a:rPr lang="zh-CN" altLang="en-US" b="1" dirty="0">
                <a:solidFill>
                  <a:srgbClr val="0070C0"/>
                </a:solidFill>
                <a:latin typeface="微软雅黑" panose="020B0503020204020204" pitchFamily="34" charset="-122"/>
                <a:ea typeface="微软雅黑" panose="020B0503020204020204" pitchFamily="34" charset="-122"/>
              </a:rPr>
              <a:t>节课详细展开</a:t>
            </a:r>
          </a:p>
        </p:txBody>
      </p:sp>
    </p:spTree>
    <p:extLst>
      <p:ext uri="{BB962C8B-B14F-4D97-AF65-F5344CB8AC3E}">
        <p14:creationId xmlns:p14="http://schemas.microsoft.com/office/powerpoint/2010/main" val="470112714"/>
      </p:ext>
    </p:extLst>
  </p:cSld>
  <p:clrMapOvr>
    <a:masterClrMapping/>
  </p:clrMapOvr>
  <mc:AlternateContent xmlns:mc="http://schemas.openxmlformats.org/markup-compatibility/2006" xmlns:p14="http://schemas.microsoft.com/office/powerpoint/2010/main">
    <mc:Choice Requires="p14">
      <p:transition spd="slow" p14:dur="2000" advTm="46461"/>
    </mc:Choice>
    <mc:Fallback xmlns="">
      <p:transition spd="slow" advTm="464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7F21B4-CBA9-0394-88A7-9617500453DD}"/>
              </a:ext>
            </a:extLst>
          </p:cNvPr>
          <p:cNvSpPr>
            <a:spLocks noGrp="1"/>
          </p:cNvSpPr>
          <p:nvPr>
            <p:ph type="title"/>
          </p:nvPr>
        </p:nvSpPr>
        <p:spPr/>
        <p:txBody>
          <a:bodyPr/>
          <a:lstStyle/>
          <a:p>
            <a:r>
              <a:rPr lang="zh-CN" altLang="en-US" dirty="0"/>
              <a:t>办公</a:t>
            </a:r>
          </a:p>
        </p:txBody>
      </p:sp>
      <p:sp>
        <p:nvSpPr>
          <p:cNvPr id="3" name="内容占位符 2">
            <a:extLst>
              <a:ext uri="{FF2B5EF4-FFF2-40B4-BE49-F238E27FC236}">
                <a16:creationId xmlns:a16="http://schemas.microsoft.com/office/drawing/2014/main" id="{8E8DF759-7762-64F9-8FA1-ABB6EC71401B}"/>
              </a:ext>
            </a:extLst>
          </p:cNvPr>
          <p:cNvSpPr>
            <a:spLocks noGrp="1"/>
          </p:cNvSpPr>
          <p:nvPr>
            <p:ph idx="1"/>
          </p:nvPr>
        </p:nvSpPr>
        <p:spPr/>
        <p:txBody>
          <a:bodyPr/>
          <a:lstStyle/>
          <a:p>
            <a:r>
              <a:rPr lang="en-US" altLang="zh-CN" dirty="0"/>
              <a:t>MS office + GPT 4</a:t>
            </a:r>
          </a:p>
          <a:p>
            <a:r>
              <a:rPr lang="en-US" altLang="zh-CN" dirty="0"/>
              <a:t>WPS + </a:t>
            </a:r>
            <a:r>
              <a:rPr lang="zh-CN" altLang="en-US" dirty="0"/>
              <a:t>文心一言</a:t>
            </a:r>
          </a:p>
        </p:txBody>
      </p:sp>
      <p:pic>
        <p:nvPicPr>
          <p:cNvPr id="5" name="图片 4">
            <a:extLst>
              <a:ext uri="{FF2B5EF4-FFF2-40B4-BE49-F238E27FC236}">
                <a16:creationId xmlns:a16="http://schemas.microsoft.com/office/drawing/2014/main" id="{DE9CDE8E-F323-79F5-0347-018D38E9D1D5}"/>
              </a:ext>
            </a:extLst>
          </p:cNvPr>
          <p:cNvPicPr>
            <a:picLocks noChangeAspect="1"/>
          </p:cNvPicPr>
          <p:nvPr/>
        </p:nvPicPr>
        <p:blipFill>
          <a:blip r:embed="rId2"/>
          <a:stretch>
            <a:fillRect/>
          </a:stretch>
        </p:blipFill>
        <p:spPr>
          <a:xfrm>
            <a:off x="1015754" y="3215990"/>
            <a:ext cx="4502350" cy="2745889"/>
          </a:xfrm>
          <a:prstGeom prst="rect">
            <a:avLst/>
          </a:prstGeom>
        </p:spPr>
      </p:pic>
      <p:sp>
        <p:nvSpPr>
          <p:cNvPr id="4" name="文本框 3">
            <a:extLst>
              <a:ext uri="{FF2B5EF4-FFF2-40B4-BE49-F238E27FC236}">
                <a16:creationId xmlns:a16="http://schemas.microsoft.com/office/drawing/2014/main" id="{24916954-FB66-8D2A-2769-C97BE67B1F24}"/>
              </a:ext>
            </a:extLst>
          </p:cNvPr>
          <p:cNvSpPr txBox="1"/>
          <p:nvPr/>
        </p:nvSpPr>
        <p:spPr>
          <a:xfrm>
            <a:off x="6613865" y="1749958"/>
            <a:ext cx="3097323"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预告：将在第</a:t>
            </a:r>
            <a:r>
              <a:rPr lang="en-US" altLang="zh-CN" b="1" dirty="0">
                <a:solidFill>
                  <a:srgbClr val="0070C0"/>
                </a:solidFill>
                <a:latin typeface="微软雅黑" panose="020B0503020204020204" pitchFamily="34" charset="-122"/>
                <a:ea typeface="微软雅黑" panose="020B0503020204020204" pitchFamily="34" charset="-122"/>
              </a:rPr>
              <a:t>3</a:t>
            </a:r>
            <a:r>
              <a:rPr lang="zh-CN" altLang="en-US" b="1" dirty="0">
                <a:solidFill>
                  <a:srgbClr val="0070C0"/>
                </a:solidFill>
                <a:latin typeface="微软雅黑" panose="020B0503020204020204" pitchFamily="34" charset="-122"/>
                <a:ea typeface="微软雅黑" panose="020B0503020204020204" pitchFamily="34" charset="-122"/>
              </a:rPr>
              <a:t>节课详细展开</a:t>
            </a:r>
          </a:p>
        </p:txBody>
      </p:sp>
      <p:pic>
        <p:nvPicPr>
          <p:cNvPr id="1026" name="Picture 2" descr="Screenshot Microsoft 365 Copilot">
            <a:extLst>
              <a:ext uri="{FF2B5EF4-FFF2-40B4-BE49-F238E27FC236}">
                <a16:creationId xmlns:a16="http://schemas.microsoft.com/office/drawing/2014/main" id="{19254381-7CFC-4389-A42B-ACAB34D92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215990"/>
            <a:ext cx="4879675" cy="2745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004535"/>
      </p:ext>
    </p:extLst>
  </p:cSld>
  <p:clrMapOvr>
    <a:masterClrMapping/>
  </p:clrMapOvr>
  <mc:AlternateContent xmlns:mc="http://schemas.openxmlformats.org/markup-compatibility/2006" xmlns:p14="http://schemas.microsoft.com/office/powerpoint/2010/main">
    <mc:Choice Requires="p14">
      <p:transition spd="slow" p14:dur="2000" advTm="2834"/>
    </mc:Choice>
    <mc:Fallback xmlns="">
      <p:transition spd="slow" advTm="2834"/>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F3B74F6-4BD6-A2D2-6F84-9ABD4A2C5876}"/>
              </a:ext>
            </a:extLst>
          </p:cNvPr>
          <p:cNvSpPr>
            <a:spLocks noGrp="1"/>
          </p:cNvSpPr>
          <p:nvPr>
            <p:ph type="title"/>
          </p:nvPr>
        </p:nvSpPr>
        <p:spPr/>
        <p:txBody>
          <a:bodyPr/>
          <a:lstStyle/>
          <a:p>
            <a:r>
              <a:rPr lang="zh-CN" altLang="en-US" dirty="0"/>
              <a:t>在</a:t>
            </a:r>
            <a:r>
              <a:rPr lang="en-US" altLang="zh-CN" dirty="0"/>
              <a:t>IT/AI</a:t>
            </a:r>
            <a:r>
              <a:rPr lang="zh-CN" altLang="en-US" dirty="0"/>
              <a:t>行业的前景</a:t>
            </a:r>
          </a:p>
        </p:txBody>
      </p:sp>
      <p:sp>
        <p:nvSpPr>
          <p:cNvPr id="5" name="内容占位符 4">
            <a:extLst>
              <a:ext uri="{FF2B5EF4-FFF2-40B4-BE49-F238E27FC236}">
                <a16:creationId xmlns:a16="http://schemas.microsoft.com/office/drawing/2014/main" id="{06DDC29C-8EB2-FF1D-EA74-F314331BD9C6}"/>
              </a:ext>
            </a:extLst>
          </p:cNvPr>
          <p:cNvSpPr>
            <a:spLocks noGrp="1"/>
          </p:cNvSpPr>
          <p:nvPr>
            <p:ph idx="1"/>
          </p:nvPr>
        </p:nvSpPr>
        <p:spPr/>
        <p:txBody>
          <a:bodyPr/>
          <a:lstStyle/>
          <a:p>
            <a:r>
              <a:rPr lang="zh-CN" altLang="en-US" dirty="0"/>
              <a:t>代码自动生成</a:t>
            </a:r>
            <a:r>
              <a:rPr lang="en-US" altLang="zh-CN" dirty="0"/>
              <a:t>/</a:t>
            </a:r>
            <a:r>
              <a:rPr lang="zh-CN" altLang="en-US" dirty="0"/>
              <a:t>辅助开发，提高开发效率</a:t>
            </a:r>
            <a:r>
              <a:rPr lang="en-US" altLang="zh-CN" dirty="0"/>
              <a:t>50%</a:t>
            </a:r>
          </a:p>
          <a:p>
            <a:r>
              <a:rPr lang="zh-CN" altLang="en-US" dirty="0"/>
              <a:t>零样本能力</a:t>
            </a:r>
            <a:r>
              <a:rPr lang="en-US" altLang="zh-CN" dirty="0"/>
              <a:t>,</a:t>
            </a:r>
            <a:r>
              <a:rPr lang="zh-CN" altLang="en-US" dirty="0"/>
              <a:t>几乎所有</a:t>
            </a:r>
            <a:r>
              <a:rPr lang="en-US" altLang="zh-CN" dirty="0"/>
              <a:t>NLP</a:t>
            </a:r>
            <a:r>
              <a:rPr lang="zh-CN" altLang="en-US" dirty="0"/>
              <a:t>任务可以使用大模型</a:t>
            </a:r>
          </a:p>
        </p:txBody>
      </p:sp>
      <p:pic>
        <p:nvPicPr>
          <p:cNvPr id="1026" name="Picture 2" descr="3 Effective Ways I Use ChatGPT And GPT-4 To Better My Coding | by Ken Jee |  Towards Data Science">
            <a:extLst>
              <a:ext uri="{FF2B5EF4-FFF2-40B4-BE49-F238E27FC236}">
                <a16:creationId xmlns:a16="http://schemas.microsoft.com/office/drawing/2014/main" id="{F1AB133E-8BAF-6E68-49E1-DA50D567B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629" y="2458558"/>
            <a:ext cx="7145045" cy="401908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5519986-845B-23A9-89DF-CF9A41C16FFA}"/>
              </a:ext>
            </a:extLst>
          </p:cNvPr>
          <p:cNvSpPr txBox="1"/>
          <p:nvPr/>
        </p:nvSpPr>
        <p:spPr>
          <a:xfrm>
            <a:off x="8753382" y="3151573"/>
            <a:ext cx="3097323"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预告：将在第</a:t>
            </a:r>
            <a:r>
              <a:rPr lang="en-US" altLang="zh-CN" b="1" dirty="0">
                <a:solidFill>
                  <a:srgbClr val="0070C0"/>
                </a:solidFill>
                <a:latin typeface="微软雅黑" panose="020B0503020204020204" pitchFamily="34" charset="-122"/>
                <a:ea typeface="微软雅黑" panose="020B0503020204020204" pitchFamily="34" charset="-122"/>
              </a:rPr>
              <a:t>4</a:t>
            </a:r>
            <a:r>
              <a:rPr lang="zh-CN" altLang="en-US" b="1" dirty="0">
                <a:solidFill>
                  <a:srgbClr val="0070C0"/>
                </a:solidFill>
                <a:latin typeface="微软雅黑" panose="020B0503020204020204" pitchFamily="34" charset="-122"/>
                <a:ea typeface="微软雅黑" panose="020B0503020204020204" pitchFamily="34" charset="-122"/>
              </a:rPr>
              <a:t>节课详细展开</a:t>
            </a:r>
          </a:p>
        </p:txBody>
      </p:sp>
    </p:spTree>
    <p:extLst>
      <p:ext uri="{BB962C8B-B14F-4D97-AF65-F5344CB8AC3E}">
        <p14:creationId xmlns:p14="http://schemas.microsoft.com/office/powerpoint/2010/main" val="3555916565"/>
      </p:ext>
    </p:extLst>
  </p:cSld>
  <p:clrMapOvr>
    <a:masterClrMapping/>
  </p:clrMapOvr>
  <mc:AlternateContent xmlns:mc="http://schemas.openxmlformats.org/markup-compatibility/2006" xmlns:p14="http://schemas.microsoft.com/office/powerpoint/2010/main">
    <mc:Choice Requires="p14">
      <p:transition spd="slow" p14:dur="2000" advTm="81340"/>
    </mc:Choice>
    <mc:Fallback xmlns="">
      <p:transition spd="slow" advTm="8134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E77171-1460-7963-8DC1-FF9E28196A86}"/>
              </a:ext>
            </a:extLst>
          </p:cNvPr>
          <p:cNvSpPr>
            <a:spLocks noGrp="1"/>
          </p:cNvSpPr>
          <p:nvPr>
            <p:ph type="title"/>
          </p:nvPr>
        </p:nvSpPr>
        <p:spPr/>
        <p:txBody>
          <a:bodyPr/>
          <a:lstStyle/>
          <a:p>
            <a:r>
              <a:rPr lang="zh-CN" altLang="en-US" dirty="0"/>
              <a:t>搜索引擎</a:t>
            </a:r>
          </a:p>
        </p:txBody>
      </p:sp>
      <p:sp>
        <p:nvSpPr>
          <p:cNvPr id="3" name="内容占位符 2">
            <a:extLst>
              <a:ext uri="{FF2B5EF4-FFF2-40B4-BE49-F238E27FC236}">
                <a16:creationId xmlns:a16="http://schemas.microsoft.com/office/drawing/2014/main" id="{7EE97401-CCF6-BC6E-D15C-36FD7E6981B1}"/>
              </a:ext>
            </a:extLst>
          </p:cNvPr>
          <p:cNvSpPr>
            <a:spLocks noGrp="1"/>
          </p:cNvSpPr>
          <p:nvPr>
            <p:ph idx="1"/>
          </p:nvPr>
        </p:nvSpPr>
        <p:spPr/>
        <p:txBody>
          <a:bodyPr/>
          <a:lstStyle/>
          <a:p>
            <a:r>
              <a:rPr lang="zh-CN" altLang="en-US" dirty="0"/>
              <a:t>谷歌一直在开发类 </a:t>
            </a:r>
            <a:r>
              <a:rPr lang="en-US" altLang="zh-CN" dirty="0"/>
              <a:t>ChatGPT </a:t>
            </a:r>
            <a:r>
              <a:rPr lang="zh-CN" altLang="en-US" dirty="0"/>
              <a:t>产品 </a:t>
            </a:r>
            <a:r>
              <a:rPr lang="en-US" altLang="zh-CN" dirty="0"/>
              <a:t>Bard</a:t>
            </a:r>
            <a:r>
              <a:rPr lang="zh-CN" altLang="en-US" dirty="0"/>
              <a:t>、</a:t>
            </a:r>
            <a:r>
              <a:rPr lang="en-US" altLang="zh-CN" dirty="0" err="1"/>
              <a:t>PaLM</a:t>
            </a:r>
            <a:r>
              <a:rPr lang="zh-CN" altLang="en-US" b="0" i="0" dirty="0">
                <a:solidFill>
                  <a:srgbClr val="F73131"/>
                </a:solidFill>
                <a:effectLst/>
                <a:latin typeface="Arial" panose="020B0604020202020204" pitchFamily="34" charset="0"/>
              </a:rPr>
              <a:t>等</a:t>
            </a:r>
            <a:endParaRPr lang="en-US" altLang="zh-CN" dirty="0"/>
          </a:p>
          <a:p>
            <a:r>
              <a:rPr lang="zh-CN" altLang="en-US" dirty="0"/>
              <a:t>百度</a:t>
            </a:r>
            <a:r>
              <a:rPr lang="en-US" altLang="zh-CN" dirty="0"/>
              <a:t>3</a:t>
            </a:r>
            <a:r>
              <a:rPr lang="zh-CN" altLang="en-US" dirty="0"/>
              <a:t>月份发布文心一言，</a:t>
            </a:r>
            <a:r>
              <a:rPr lang="en-US" altLang="zh-CN" dirty="0"/>
              <a:t>9</a:t>
            </a:r>
            <a:r>
              <a:rPr lang="zh-CN" altLang="en-US" dirty="0"/>
              <a:t>月份全面公开</a:t>
            </a:r>
            <a:endParaRPr lang="en-US" altLang="zh-CN" dirty="0"/>
          </a:p>
          <a:p>
            <a:r>
              <a:rPr lang="zh-CN" altLang="en-US" dirty="0"/>
              <a:t>微软集成 </a:t>
            </a:r>
            <a:r>
              <a:rPr lang="en-US" altLang="zh-CN" dirty="0"/>
              <a:t>ChatGPT </a:t>
            </a:r>
            <a:r>
              <a:rPr lang="zh-CN" altLang="en-US" dirty="0"/>
              <a:t>到</a:t>
            </a:r>
            <a:r>
              <a:rPr lang="en-US" altLang="zh-CN" dirty="0"/>
              <a:t>Bing</a:t>
            </a:r>
            <a:r>
              <a:rPr lang="zh-CN" altLang="en-US" dirty="0"/>
              <a:t>搜索，推出</a:t>
            </a:r>
            <a:r>
              <a:rPr lang="en-US" altLang="zh-CN" dirty="0"/>
              <a:t>new Bing</a:t>
            </a:r>
            <a:endParaRPr lang="zh-CN" altLang="en-US" dirty="0"/>
          </a:p>
        </p:txBody>
      </p:sp>
      <p:sp>
        <p:nvSpPr>
          <p:cNvPr id="4" name="矩形 3">
            <a:extLst>
              <a:ext uri="{FF2B5EF4-FFF2-40B4-BE49-F238E27FC236}">
                <a16:creationId xmlns:a16="http://schemas.microsoft.com/office/drawing/2014/main" id="{1E30947A-794F-4338-CD33-DC309CF4E131}"/>
              </a:ext>
            </a:extLst>
          </p:cNvPr>
          <p:cNvSpPr/>
          <p:nvPr/>
        </p:nvSpPr>
        <p:spPr>
          <a:xfrm>
            <a:off x="1445530" y="3149225"/>
            <a:ext cx="3899337" cy="2627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2800" dirty="0"/>
              <a:t>搜索引擎：</a:t>
            </a:r>
            <a:endParaRPr lang="en-US" altLang="zh-CN" sz="2800" dirty="0"/>
          </a:p>
          <a:p>
            <a:pPr algn="ctr"/>
            <a:r>
              <a:rPr lang="zh-CN" altLang="en-US" sz="2800" dirty="0"/>
              <a:t>一个图书管理员，管理世界上所有图书，可以飞快根据提示找到对应片段</a:t>
            </a:r>
          </a:p>
        </p:txBody>
      </p:sp>
      <p:sp>
        <p:nvSpPr>
          <p:cNvPr id="5" name="矩形 4">
            <a:extLst>
              <a:ext uri="{FF2B5EF4-FFF2-40B4-BE49-F238E27FC236}">
                <a16:creationId xmlns:a16="http://schemas.microsoft.com/office/drawing/2014/main" id="{5F1C615D-C2E8-851C-EBB7-FF919393352A}"/>
              </a:ext>
            </a:extLst>
          </p:cNvPr>
          <p:cNvSpPr/>
          <p:nvPr/>
        </p:nvSpPr>
        <p:spPr>
          <a:xfrm>
            <a:off x="6504768" y="3149225"/>
            <a:ext cx="3689131" cy="262758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dirty="0"/>
              <a:t>ChatGPT</a:t>
            </a:r>
            <a:r>
              <a:rPr lang="zh-CN" altLang="en-US" sz="2800" dirty="0"/>
              <a:t>：</a:t>
            </a:r>
            <a:endParaRPr lang="en-US" altLang="zh-CN" sz="2800" dirty="0"/>
          </a:p>
          <a:p>
            <a:pPr algn="ctr"/>
            <a:r>
              <a:rPr lang="zh-CN" altLang="en-US" sz="2800" dirty="0"/>
              <a:t>一个天才少年，阅读了所有的书，然后扔掉了所有的书，掌握了书上的知识，可以回答你所有问题</a:t>
            </a:r>
          </a:p>
        </p:txBody>
      </p:sp>
      <p:sp>
        <p:nvSpPr>
          <p:cNvPr id="6" name="文本框 5">
            <a:extLst>
              <a:ext uri="{FF2B5EF4-FFF2-40B4-BE49-F238E27FC236}">
                <a16:creationId xmlns:a16="http://schemas.microsoft.com/office/drawing/2014/main" id="{D5DD89A7-AEAA-2E7F-970D-0A53B5EC3EF4}"/>
              </a:ext>
            </a:extLst>
          </p:cNvPr>
          <p:cNvSpPr txBox="1"/>
          <p:nvPr/>
        </p:nvSpPr>
        <p:spPr>
          <a:xfrm>
            <a:off x="2161367" y="6051469"/>
            <a:ext cx="1980029"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商业模式：广告</a:t>
            </a:r>
          </a:p>
        </p:txBody>
      </p:sp>
      <p:sp>
        <p:nvSpPr>
          <p:cNvPr id="7" name="文本框 6">
            <a:extLst>
              <a:ext uri="{FF2B5EF4-FFF2-40B4-BE49-F238E27FC236}">
                <a16:creationId xmlns:a16="http://schemas.microsoft.com/office/drawing/2014/main" id="{9D00B5F6-E06C-9297-54A5-DC3CEDAA74E0}"/>
              </a:ext>
            </a:extLst>
          </p:cNvPr>
          <p:cNvSpPr txBox="1"/>
          <p:nvPr/>
        </p:nvSpPr>
        <p:spPr>
          <a:xfrm>
            <a:off x="6545143" y="6051469"/>
            <a:ext cx="3648756"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商业模式：用户订阅</a:t>
            </a:r>
            <a:r>
              <a:rPr lang="en-US" altLang="zh-CN" sz="2000" b="1" dirty="0">
                <a:solidFill>
                  <a:srgbClr val="0070C0"/>
                </a:solidFill>
                <a:latin typeface="微软雅黑" panose="020B0503020204020204" pitchFamily="34" charset="-122"/>
                <a:ea typeface="微软雅黑" panose="020B0503020204020204" pitchFamily="34" charset="-122"/>
              </a:rPr>
              <a:t>+API</a:t>
            </a:r>
            <a:r>
              <a:rPr lang="zh-CN" altLang="en-US" sz="2000" b="1" dirty="0">
                <a:solidFill>
                  <a:srgbClr val="0070C0"/>
                </a:solidFill>
                <a:latin typeface="微软雅黑" panose="020B0503020204020204" pitchFamily="34" charset="-122"/>
                <a:ea typeface="微软雅黑" panose="020B0503020204020204" pitchFamily="34" charset="-122"/>
              </a:rPr>
              <a:t>服务</a:t>
            </a:r>
          </a:p>
        </p:txBody>
      </p:sp>
    </p:spTree>
    <p:extLst>
      <p:ext uri="{BB962C8B-B14F-4D97-AF65-F5344CB8AC3E}">
        <p14:creationId xmlns:p14="http://schemas.microsoft.com/office/powerpoint/2010/main" val="1392767833"/>
      </p:ext>
    </p:extLst>
  </p:cSld>
  <p:clrMapOvr>
    <a:masterClrMapping/>
  </p:clrMapOvr>
  <mc:AlternateContent xmlns:mc="http://schemas.openxmlformats.org/markup-compatibility/2006" xmlns:p14="http://schemas.microsoft.com/office/powerpoint/2010/main">
    <mc:Choice Requires="p14">
      <p:transition spd="slow" p14:dur="2000" advTm="140159"/>
    </mc:Choice>
    <mc:Fallback xmlns="">
      <p:transition spd="slow" advTm="140159"/>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C3CDE-2D55-10C2-54DD-9C1B3285BCB8}"/>
              </a:ext>
            </a:extLst>
          </p:cNvPr>
          <p:cNvSpPr>
            <a:spLocks noGrp="1"/>
          </p:cNvSpPr>
          <p:nvPr>
            <p:ph type="title"/>
          </p:nvPr>
        </p:nvSpPr>
        <p:spPr/>
        <p:txBody>
          <a:bodyPr/>
          <a:lstStyle/>
          <a:p>
            <a:r>
              <a:rPr lang="en-US" altLang="zh-CN" dirty="0"/>
              <a:t>New Bing</a:t>
            </a:r>
            <a:endParaRPr lang="zh-CN" altLang="en-US" dirty="0"/>
          </a:p>
        </p:txBody>
      </p:sp>
      <p:pic>
        <p:nvPicPr>
          <p:cNvPr id="7" name="图片 6">
            <a:extLst>
              <a:ext uri="{FF2B5EF4-FFF2-40B4-BE49-F238E27FC236}">
                <a16:creationId xmlns:a16="http://schemas.microsoft.com/office/drawing/2014/main" id="{849D29E8-EAF9-4187-5C5B-8EB2AC275733}"/>
              </a:ext>
            </a:extLst>
          </p:cNvPr>
          <p:cNvPicPr>
            <a:picLocks noChangeAspect="1"/>
          </p:cNvPicPr>
          <p:nvPr/>
        </p:nvPicPr>
        <p:blipFill>
          <a:blip r:embed="rId2"/>
          <a:stretch>
            <a:fillRect/>
          </a:stretch>
        </p:blipFill>
        <p:spPr>
          <a:xfrm>
            <a:off x="624366" y="1189420"/>
            <a:ext cx="10943268" cy="5067739"/>
          </a:xfrm>
          <a:prstGeom prst="rect">
            <a:avLst/>
          </a:prstGeom>
        </p:spPr>
      </p:pic>
    </p:spTree>
    <p:extLst>
      <p:ext uri="{BB962C8B-B14F-4D97-AF65-F5344CB8AC3E}">
        <p14:creationId xmlns:p14="http://schemas.microsoft.com/office/powerpoint/2010/main" val="1745479785"/>
      </p:ext>
    </p:extLst>
  </p:cSld>
  <p:clrMapOvr>
    <a:masterClrMapping/>
  </p:clrMapOvr>
  <mc:AlternateContent xmlns:mc="http://schemas.openxmlformats.org/markup-compatibility/2006" xmlns:p14="http://schemas.microsoft.com/office/powerpoint/2010/main">
    <mc:Choice Requires="p14">
      <p:transition spd="slow" p14:dur="2000" advTm="91689"/>
    </mc:Choice>
    <mc:Fallback xmlns="">
      <p:transition spd="slow" advTm="9168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AC397-641E-9242-1D71-5C7669A668D0}"/>
              </a:ext>
            </a:extLst>
          </p:cNvPr>
          <p:cNvSpPr>
            <a:spLocks noGrp="1"/>
          </p:cNvSpPr>
          <p:nvPr>
            <p:ph type="title"/>
          </p:nvPr>
        </p:nvSpPr>
        <p:spPr/>
        <p:txBody>
          <a:bodyPr/>
          <a:lstStyle/>
          <a:p>
            <a:r>
              <a:rPr lang="zh-CN" altLang="en-US" dirty="0"/>
              <a:t>娱乐、游戏、元宇宙</a:t>
            </a:r>
          </a:p>
        </p:txBody>
      </p:sp>
      <p:sp>
        <p:nvSpPr>
          <p:cNvPr id="3" name="内容占位符 2">
            <a:extLst>
              <a:ext uri="{FF2B5EF4-FFF2-40B4-BE49-F238E27FC236}">
                <a16:creationId xmlns:a16="http://schemas.microsoft.com/office/drawing/2014/main" id="{9156FC80-F90C-7243-CCB4-D196E184580E}"/>
              </a:ext>
            </a:extLst>
          </p:cNvPr>
          <p:cNvSpPr>
            <a:spLocks noGrp="1"/>
          </p:cNvSpPr>
          <p:nvPr>
            <p:ph idx="1"/>
          </p:nvPr>
        </p:nvSpPr>
        <p:spPr/>
        <p:txBody>
          <a:bodyPr>
            <a:normAutofit/>
          </a:bodyPr>
          <a:lstStyle/>
          <a:p>
            <a:r>
              <a:rPr lang="zh-CN" altLang="en-US" sz="3200" dirty="0">
                <a:solidFill>
                  <a:srgbClr val="000000"/>
                </a:solidFill>
                <a:effectLst/>
                <a:latin typeface="SourceHanSerifSC-Regular-Identity-H"/>
              </a:rPr>
              <a:t>基于 </a:t>
            </a:r>
            <a:r>
              <a:rPr lang="en-US" altLang="zh-CN" sz="3200" dirty="0">
                <a:solidFill>
                  <a:srgbClr val="000000"/>
                </a:solidFill>
                <a:effectLst/>
                <a:latin typeface="LMRoman10-Regular-Identity-H"/>
              </a:rPr>
              <a:t>ChatGPT </a:t>
            </a:r>
            <a:r>
              <a:rPr lang="zh-CN" altLang="en-US" sz="3200" dirty="0">
                <a:solidFill>
                  <a:srgbClr val="000000"/>
                </a:solidFill>
                <a:effectLst/>
                <a:latin typeface="SourceHanSerifSC-Regular-Identity-H"/>
              </a:rPr>
              <a:t>创建更智能的游戏虚拟人和玩家交流</a:t>
            </a:r>
            <a:endParaRPr lang="en-US" altLang="zh-CN" sz="3200" dirty="0">
              <a:solidFill>
                <a:srgbClr val="000000"/>
              </a:solidFill>
              <a:effectLst/>
              <a:latin typeface="SourceHanSerifSC-Regular-Identity-H"/>
            </a:endParaRPr>
          </a:p>
          <a:p>
            <a:r>
              <a:rPr lang="zh-CN" altLang="en-US" sz="3200" dirty="0">
                <a:solidFill>
                  <a:srgbClr val="000000"/>
                </a:solidFill>
                <a:effectLst/>
                <a:latin typeface="SourceHanSerifSC-Regular-Identity-H"/>
              </a:rPr>
              <a:t>利用虚拟数字人进行虚拟主播直播互动</a:t>
            </a:r>
            <a:endParaRPr lang="en-US" altLang="zh-CN" sz="3200" dirty="0">
              <a:solidFill>
                <a:srgbClr val="000000"/>
              </a:solidFill>
              <a:effectLst/>
              <a:latin typeface="SourceHanSerifSC-Regular-Identity-H"/>
            </a:endParaRPr>
          </a:p>
          <a:p>
            <a:r>
              <a:rPr lang="en-US" altLang="zh-CN" sz="3200" dirty="0">
                <a:solidFill>
                  <a:srgbClr val="000000"/>
                </a:solidFill>
                <a:latin typeface="SourceHanSerifSC-Regular-Identity-H"/>
              </a:rPr>
              <a:t>AI</a:t>
            </a:r>
            <a:r>
              <a:rPr lang="zh-CN" altLang="en-US" sz="3200" dirty="0">
                <a:solidFill>
                  <a:srgbClr val="000000"/>
                </a:solidFill>
                <a:latin typeface="SourceHanSerifSC-Regular-Identity-H"/>
              </a:rPr>
              <a:t>小镇</a:t>
            </a:r>
            <a:endParaRPr lang="zh-CN" altLang="en-US" sz="4400" dirty="0"/>
          </a:p>
        </p:txBody>
      </p:sp>
      <p:pic>
        <p:nvPicPr>
          <p:cNvPr id="7" name="图片 6">
            <a:extLst>
              <a:ext uri="{FF2B5EF4-FFF2-40B4-BE49-F238E27FC236}">
                <a16:creationId xmlns:a16="http://schemas.microsoft.com/office/drawing/2014/main" id="{0845635D-0D33-A41C-4411-7DFC41B4A3D5}"/>
              </a:ext>
            </a:extLst>
          </p:cNvPr>
          <p:cNvPicPr>
            <a:picLocks noChangeAspect="1"/>
          </p:cNvPicPr>
          <p:nvPr/>
        </p:nvPicPr>
        <p:blipFill>
          <a:blip r:embed="rId2"/>
          <a:stretch>
            <a:fillRect/>
          </a:stretch>
        </p:blipFill>
        <p:spPr>
          <a:xfrm>
            <a:off x="409529" y="3260527"/>
            <a:ext cx="5448890" cy="2916436"/>
          </a:xfrm>
          <a:prstGeom prst="rect">
            <a:avLst/>
          </a:prstGeom>
        </p:spPr>
      </p:pic>
      <p:pic>
        <p:nvPicPr>
          <p:cNvPr id="1026" name="Picture 2">
            <a:extLst>
              <a:ext uri="{FF2B5EF4-FFF2-40B4-BE49-F238E27FC236}">
                <a16:creationId xmlns:a16="http://schemas.microsoft.com/office/drawing/2014/main" id="{2E5497A0-6F64-835D-0767-4458BEE0A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71" y="3260527"/>
            <a:ext cx="5257800" cy="291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849826"/>
      </p:ext>
    </p:extLst>
  </p:cSld>
  <p:clrMapOvr>
    <a:masterClrMapping/>
  </p:clrMapOvr>
  <mc:AlternateContent xmlns:mc="http://schemas.openxmlformats.org/markup-compatibility/2006" xmlns:p14="http://schemas.microsoft.com/office/powerpoint/2010/main">
    <mc:Choice Requires="p14">
      <p:transition spd="slow" p14:dur="2000" advTm="32062"/>
    </mc:Choice>
    <mc:Fallback xmlns="">
      <p:transition spd="slow" advTm="32062"/>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AD42DB-5655-215E-FE9A-0FCC012D658B}"/>
              </a:ext>
            </a:extLst>
          </p:cNvPr>
          <p:cNvSpPr>
            <a:spLocks noGrp="1"/>
          </p:cNvSpPr>
          <p:nvPr>
            <p:ph type="title"/>
          </p:nvPr>
        </p:nvSpPr>
        <p:spPr/>
        <p:txBody>
          <a:bodyPr/>
          <a:lstStyle/>
          <a:p>
            <a:r>
              <a:rPr lang="zh-CN" altLang="en-US" dirty="0"/>
              <a:t>自媒体</a:t>
            </a:r>
          </a:p>
        </p:txBody>
      </p:sp>
      <p:sp>
        <p:nvSpPr>
          <p:cNvPr id="3" name="内容占位符 2">
            <a:extLst>
              <a:ext uri="{FF2B5EF4-FFF2-40B4-BE49-F238E27FC236}">
                <a16:creationId xmlns:a16="http://schemas.microsoft.com/office/drawing/2014/main" id="{C912058A-CB8B-1E2C-0669-E88F7FEEC7B5}"/>
              </a:ext>
            </a:extLst>
          </p:cNvPr>
          <p:cNvSpPr>
            <a:spLocks noGrp="1"/>
          </p:cNvSpPr>
          <p:nvPr>
            <p:ph idx="1"/>
          </p:nvPr>
        </p:nvSpPr>
        <p:spPr/>
        <p:txBody>
          <a:bodyPr>
            <a:normAutofit/>
          </a:bodyPr>
          <a:lstStyle/>
          <a:p>
            <a:r>
              <a:rPr lang="en-US" altLang="zh-CN" sz="2400" dirty="0">
                <a:solidFill>
                  <a:srgbClr val="000000"/>
                </a:solidFill>
                <a:effectLst/>
                <a:latin typeface="LMRoman10-Regular-Identity-H"/>
              </a:rPr>
              <a:t>ChatGPT </a:t>
            </a:r>
            <a:r>
              <a:rPr lang="zh-CN" altLang="en-US" sz="2400" dirty="0">
                <a:solidFill>
                  <a:srgbClr val="000000"/>
                </a:solidFill>
                <a:effectLst/>
                <a:latin typeface="SourceHanSerifSC-Regular-Identity-H"/>
              </a:rPr>
              <a:t>的出现使得内容创作变得更加容易，无论是旅游、餐饮、住宿、情感，博主的内容产出效率将得到极大的提升，有更多的精力润色相关内容</a:t>
            </a:r>
            <a:endParaRPr lang="en-US" altLang="zh-CN" sz="2400" dirty="0">
              <a:solidFill>
                <a:srgbClr val="000000"/>
              </a:solidFill>
              <a:latin typeface="SourceHanSerifSC-Regular-Identity-H"/>
            </a:endParaRPr>
          </a:p>
          <a:p>
            <a:r>
              <a:rPr lang="zh-CN" altLang="en-US" sz="2400" dirty="0">
                <a:solidFill>
                  <a:srgbClr val="000000"/>
                </a:solidFill>
                <a:latin typeface="SourceHanSerifSC-Regular-Identity-H"/>
              </a:rPr>
              <a:t>微博、微信、小红书、抖音、</a:t>
            </a:r>
            <a:r>
              <a:rPr lang="en-US" altLang="zh-CN" sz="2400" dirty="0">
                <a:solidFill>
                  <a:srgbClr val="000000"/>
                </a:solidFill>
                <a:latin typeface="SourceHanSerifSC-Regular-Identity-H"/>
              </a:rPr>
              <a:t>B</a:t>
            </a:r>
            <a:r>
              <a:rPr lang="zh-CN" altLang="en-US" sz="2400" dirty="0">
                <a:solidFill>
                  <a:srgbClr val="000000"/>
                </a:solidFill>
                <a:latin typeface="SourceHanSerifSC-Regular-Identity-H"/>
              </a:rPr>
              <a:t>站、知乎</a:t>
            </a:r>
            <a:r>
              <a:rPr lang="en-US" altLang="zh-CN" sz="2400" dirty="0">
                <a:solidFill>
                  <a:srgbClr val="000000"/>
                </a:solidFill>
                <a:latin typeface="SourceHanSerifSC-Regular-Identity-H"/>
              </a:rPr>
              <a:t>……</a:t>
            </a:r>
            <a:endParaRPr lang="zh-CN" altLang="en-US" sz="3600" dirty="0"/>
          </a:p>
        </p:txBody>
      </p:sp>
      <p:pic>
        <p:nvPicPr>
          <p:cNvPr id="5" name="图片 4">
            <a:extLst>
              <a:ext uri="{FF2B5EF4-FFF2-40B4-BE49-F238E27FC236}">
                <a16:creationId xmlns:a16="http://schemas.microsoft.com/office/drawing/2014/main" id="{4314480A-7FD6-F00F-D95A-FAD0F5C9250D}"/>
              </a:ext>
            </a:extLst>
          </p:cNvPr>
          <p:cNvPicPr>
            <a:picLocks noChangeAspect="1"/>
          </p:cNvPicPr>
          <p:nvPr/>
        </p:nvPicPr>
        <p:blipFill>
          <a:blip r:embed="rId2"/>
          <a:stretch>
            <a:fillRect/>
          </a:stretch>
        </p:blipFill>
        <p:spPr>
          <a:xfrm>
            <a:off x="2011679" y="2578186"/>
            <a:ext cx="7026828" cy="4023910"/>
          </a:xfrm>
          <a:prstGeom prst="rect">
            <a:avLst/>
          </a:prstGeom>
        </p:spPr>
      </p:pic>
    </p:spTree>
    <p:extLst>
      <p:ext uri="{BB962C8B-B14F-4D97-AF65-F5344CB8AC3E}">
        <p14:creationId xmlns:p14="http://schemas.microsoft.com/office/powerpoint/2010/main" val="3472579678"/>
      </p:ext>
    </p:extLst>
  </p:cSld>
  <p:clrMapOvr>
    <a:masterClrMapping/>
  </p:clrMapOvr>
  <mc:AlternateContent xmlns:mc="http://schemas.openxmlformats.org/markup-compatibility/2006" xmlns:p14="http://schemas.microsoft.com/office/powerpoint/2010/main">
    <mc:Choice Requires="p14">
      <p:transition spd="slow" p14:dur="2000" advTm="64375"/>
    </mc:Choice>
    <mc:Fallback xmlns="">
      <p:transition spd="slow" advTm="6437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2C057-98E6-B233-A5A9-7C574D555C97}"/>
              </a:ext>
            </a:extLst>
          </p:cNvPr>
          <p:cNvSpPr>
            <a:spLocks noGrp="1"/>
          </p:cNvSpPr>
          <p:nvPr>
            <p:ph type="title"/>
          </p:nvPr>
        </p:nvSpPr>
        <p:spPr/>
        <p:txBody>
          <a:bodyPr>
            <a:normAutofit/>
          </a:bodyPr>
          <a:lstStyle/>
          <a:p>
            <a:r>
              <a:rPr lang="en-US" altLang="zh-CN" dirty="0"/>
              <a:t>ChatGPT</a:t>
            </a:r>
            <a:r>
              <a:rPr lang="zh-CN" altLang="en-US" dirty="0"/>
              <a:t>的定义</a:t>
            </a:r>
          </a:p>
        </p:txBody>
      </p:sp>
      <p:sp>
        <p:nvSpPr>
          <p:cNvPr id="3" name="内容占位符 2">
            <a:extLst>
              <a:ext uri="{FF2B5EF4-FFF2-40B4-BE49-F238E27FC236}">
                <a16:creationId xmlns:a16="http://schemas.microsoft.com/office/drawing/2014/main" id="{5C466025-BA16-018E-3CFB-01CAA9F71EA2}"/>
              </a:ext>
            </a:extLst>
          </p:cNvPr>
          <p:cNvSpPr>
            <a:spLocks noGrp="1"/>
          </p:cNvSpPr>
          <p:nvPr>
            <p:ph idx="1"/>
          </p:nvPr>
        </p:nvSpPr>
        <p:spPr>
          <a:xfrm>
            <a:off x="838199" y="1391920"/>
            <a:ext cx="6503056" cy="4785043"/>
          </a:xfrm>
        </p:spPr>
        <p:txBody>
          <a:bodyPr>
            <a:normAutofit/>
          </a:bodyPr>
          <a:lstStyle/>
          <a:p>
            <a:pPr>
              <a:lnSpc>
                <a:spcPct val="150000"/>
              </a:lnSpc>
            </a:pPr>
            <a:r>
              <a:rPr lang="en-US" altLang="zh-CN" sz="2400" dirty="0">
                <a:solidFill>
                  <a:srgbClr val="000000"/>
                </a:solidFill>
                <a:effectLst/>
                <a:latin typeface="微软雅黑" panose="020B0503020204020204" pitchFamily="34" charset="-122"/>
                <a:ea typeface="微软雅黑" panose="020B0503020204020204" pitchFamily="34" charset="-122"/>
              </a:rPr>
              <a:t>ChatGPT</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effectLst/>
                <a:latin typeface="微软雅黑" panose="020B0503020204020204" pitchFamily="34" charset="-122"/>
                <a:ea typeface="微软雅黑" panose="020B0503020204020204" pitchFamily="34" charset="-122"/>
              </a:rPr>
              <a:t> </a:t>
            </a:r>
            <a:r>
              <a:rPr lang="zh-CN" altLang="en-US" sz="2400" dirty="0">
                <a:solidFill>
                  <a:srgbClr val="000000"/>
                </a:solidFill>
                <a:effectLst/>
                <a:latin typeface="微软雅黑" panose="020B0503020204020204" pitchFamily="34" charset="-122"/>
                <a:ea typeface="微软雅黑" panose="020B0503020204020204" pitchFamily="34" charset="-122"/>
              </a:rPr>
              <a:t>是</a:t>
            </a:r>
            <a:r>
              <a:rPr lang="en-US" altLang="zh-CN" sz="2400" b="1" dirty="0">
                <a:solidFill>
                  <a:srgbClr val="0070C0"/>
                </a:solidFill>
                <a:effectLst/>
                <a:latin typeface="微软雅黑" panose="020B0503020204020204" pitchFamily="34" charset="-122"/>
                <a:ea typeface="微软雅黑" panose="020B0503020204020204" pitchFamily="34" charset="-122"/>
              </a:rPr>
              <a:t>2022</a:t>
            </a:r>
            <a:r>
              <a:rPr lang="zh-CN" altLang="en-US" sz="2400" b="1" dirty="0">
                <a:solidFill>
                  <a:srgbClr val="0070C0"/>
                </a:solidFill>
                <a:effectLst/>
                <a:latin typeface="微软雅黑" panose="020B0503020204020204" pitchFamily="34" charset="-122"/>
                <a:ea typeface="微软雅黑" panose="020B0503020204020204" pitchFamily="34" charset="-122"/>
              </a:rPr>
              <a:t>年</a:t>
            </a:r>
            <a:r>
              <a:rPr lang="en-US" altLang="zh-CN" sz="2400" b="1" dirty="0">
                <a:solidFill>
                  <a:srgbClr val="0070C0"/>
                </a:solidFill>
                <a:effectLst/>
                <a:latin typeface="微软雅黑" panose="020B0503020204020204" pitchFamily="34" charset="-122"/>
                <a:ea typeface="微软雅黑" panose="020B0503020204020204" pitchFamily="34" charset="-122"/>
              </a:rPr>
              <a:t>11</a:t>
            </a:r>
            <a:r>
              <a:rPr lang="zh-CN" altLang="en-US" sz="2400" b="1" dirty="0">
                <a:solidFill>
                  <a:srgbClr val="0070C0"/>
                </a:solidFill>
                <a:effectLst/>
                <a:latin typeface="微软雅黑" panose="020B0503020204020204" pitchFamily="34" charset="-122"/>
                <a:ea typeface="微软雅黑" panose="020B0503020204020204" pitchFamily="34" charset="-122"/>
              </a:rPr>
              <a:t>月</a:t>
            </a:r>
            <a:r>
              <a:rPr lang="en-US" altLang="zh-CN" sz="2400" b="1" dirty="0">
                <a:solidFill>
                  <a:srgbClr val="0070C0"/>
                </a:solidFill>
                <a:effectLst/>
                <a:latin typeface="微软雅黑" panose="020B0503020204020204" pitchFamily="34" charset="-122"/>
                <a:ea typeface="微软雅黑" panose="020B0503020204020204" pitchFamily="34" charset="-122"/>
              </a:rPr>
              <a:t>30</a:t>
            </a:r>
            <a:r>
              <a:rPr lang="zh-CN" altLang="en-US" sz="2400" b="1" dirty="0">
                <a:solidFill>
                  <a:srgbClr val="0070C0"/>
                </a:solidFill>
                <a:effectLst/>
                <a:latin typeface="微软雅黑" panose="020B0503020204020204" pitchFamily="34" charset="-122"/>
                <a:ea typeface="微软雅黑" panose="020B0503020204020204" pitchFamily="34" charset="-122"/>
              </a:rPr>
              <a:t>日 </a:t>
            </a:r>
            <a:r>
              <a:rPr lang="zh-CN" altLang="en-US" sz="2400" dirty="0">
                <a:solidFill>
                  <a:srgbClr val="000000"/>
                </a:solidFill>
                <a:effectLst/>
                <a:latin typeface="微软雅黑" panose="020B0503020204020204" pitchFamily="34" charset="-122"/>
                <a:ea typeface="微软雅黑" panose="020B0503020204020204" pitchFamily="34" charset="-122"/>
              </a:rPr>
              <a:t>美国人工智 能公司</a:t>
            </a:r>
            <a:r>
              <a:rPr lang="en-US" altLang="zh-CN" sz="2400" dirty="0">
                <a:solidFill>
                  <a:srgbClr val="000000"/>
                </a:solidFill>
                <a:effectLst/>
                <a:latin typeface="微软雅黑" panose="020B0503020204020204" pitchFamily="34" charset="-122"/>
                <a:ea typeface="微软雅黑" panose="020B0503020204020204" pitchFamily="34" charset="-122"/>
              </a:rPr>
              <a:t>OpenAI</a:t>
            </a:r>
            <a:r>
              <a:rPr lang="zh-CN" altLang="en-US" sz="2400" dirty="0">
                <a:solidFill>
                  <a:srgbClr val="000000"/>
                </a:solidFill>
                <a:effectLst/>
                <a:latin typeface="微软雅黑" panose="020B0503020204020204" pitchFamily="34" charset="-122"/>
                <a:ea typeface="微软雅黑" panose="020B0503020204020204" pitchFamily="34" charset="-122"/>
              </a:rPr>
              <a:t>推出的</a:t>
            </a:r>
            <a:r>
              <a:rPr lang="zh-CN" altLang="en-US" sz="2400" dirty="0">
                <a:solidFill>
                  <a:srgbClr val="FF0000"/>
                </a:solidFill>
                <a:effectLst/>
                <a:latin typeface="微软雅黑" panose="020B0503020204020204" pitchFamily="34" charset="-122"/>
                <a:ea typeface="微软雅黑" panose="020B0503020204020204" pitchFamily="34" charset="-122"/>
              </a:rPr>
              <a:t>生成式对话预训练模型</a:t>
            </a:r>
            <a:r>
              <a:rPr lang="zh-CN" altLang="en-US" sz="2400" dirty="0">
                <a:solidFill>
                  <a:srgbClr val="000000"/>
                </a:solidFill>
                <a:effectLst/>
                <a:latin typeface="微软雅黑" panose="020B0503020204020204" pitchFamily="34" charset="-122"/>
                <a:ea typeface="微软雅黑" panose="020B0503020204020204" pitchFamily="34" charset="-122"/>
              </a:rPr>
              <a:t>。它通过对话的形式进行交互，对话的形式使得其能够回答后续问题，</a:t>
            </a:r>
            <a:r>
              <a:rPr lang="zh-CN" altLang="en-US" sz="2400" dirty="0">
                <a:solidFill>
                  <a:srgbClr val="FF0000"/>
                </a:solidFill>
                <a:effectLst/>
                <a:latin typeface="微软雅黑" panose="020B0503020204020204" pitchFamily="34" charset="-122"/>
                <a:ea typeface="微软雅黑" panose="020B0503020204020204" pitchFamily="34" charset="-122"/>
              </a:rPr>
              <a:t>承认自己的错误，质疑不正确的前提，并拒绝不适当的请求</a:t>
            </a:r>
            <a:r>
              <a:rPr lang="zh-CN" altLang="en-US" sz="2400" dirty="0">
                <a:solidFill>
                  <a:srgbClr val="000000"/>
                </a:solidFill>
                <a:effectLst/>
                <a:latin typeface="微软雅黑" panose="020B0503020204020204" pitchFamily="34" charset="-122"/>
                <a:ea typeface="微软雅黑" panose="020B0503020204020204" pitchFamily="34" charset="-122"/>
              </a:rPr>
              <a:t>。</a:t>
            </a:r>
            <a:endParaRPr lang="en-US" altLang="zh-CN" sz="2400" dirty="0">
              <a:solidFill>
                <a:srgbClr val="000000"/>
              </a:solidFill>
              <a:effectLst/>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000000"/>
                </a:solidFill>
                <a:latin typeface="微软雅黑" panose="020B0503020204020204" pitchFamily="34" charset="-122"/>
                <a:ea typeface="微软雅黑" panose="020B0503020204020204" pitchFamily="34" charset="-122"/>
              </a:rPr>
              <a:t>GPT</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Generative Pre-trained Transformer</a:t>
            </a:r>
            <a:r>
              <a:rPr lang="zh-CN" altLang="en-US" sz="2400" dirty="0">
                <a:solidFill>
                  <a:srgbClr val="000000"/>
                </a:solidFill>
                <a:latin typeface="微软雅黑" panose="020B0503020204020204" pitchFamily="34" charset="-122"/>
                <a:ea typeface="微软雅黑" panose="020B0503020204020204" pitchFamily="34" charset="-122"/>
              </a:rPr>
              <a:t>（生成式预训练</a:t>
            </a:r>
            <a:r>
              <a:rPr lang="en-US" altLang="zh-CN" sz="2400" dirty="0">
                <a:solidFill>
                  <a:srgbClr val="000000"/>
                </a:solidFill>
                <a:latin typeface="微软雅黑" panose="020B0503020204020204" pitchFamily="34" charset="-122"/>
                <a:ea typeface="微软雅黑" panose="020B0503020204020204" pitchFamily="34" charset="-122"/>
              </a:rPr>
              <a:t>Transformer</a:t>
            </a:r>
            <a:r>
              <a:rPr lang="zh-CN" altLang="en-US" sz="2400" dirty="0">
                <a:solidFill>
                  <a:srgbClr val="000000"/>
                </a:solidFill>
                <a:latin typeface="微软雅黑" panose="020B0503020204020204" pitchFamily="34" charset="-122"/>
                <a:ea typeface="微软雅黑" panose="020B0503020204020204" pitchFamily="34" charset="-122"/>
              </a:rPr>
              <a:t>模型）</a:t>
            </a:r>
            <a:endParaRPr lang="zh-CN" altLang="en-US" sz="3600" dirty="0"/>
          </a:p>
        </p:txBody>
      </p:sp>
      <p:pic>
        <p:nvPicPr>
          <p:cNvPr id="5" name="图片 4">
            <a:extLst>
              <a:ext uri="{FF2B5EF4-FFF2-40B4-BE49-F238E27FC236}">
                <a16:creationId xmlns:a16="http://schemas.microsoft.com/office/drawing/2014/main" id="{A4EA806A-95C3-0F3B-D7A0-8E6F31AF2A59}"/>
              </a:ext>
            </a:extLst>
          </p:cNvPr>
          <p:cNvPicPr>
            <a:picLocks noChangeAspect="1"/>
          </p:cNvPicPr>
          <p:nvPr/>
        </p:nvPicPr>
        <p:blipFill>
          <a:blip r:embed="rId3"/>
          <a:stretch>
            <a:fillRect/>
          </a:stretch>
        </p:blipFill>
        <p:spPr>
          <a:xfrm>
            <a:off x="7583459" y="1559471"/>
            <a:ext cx="4245201" cy="4813332"/>
          </a:xfrm>
          <a:prstGeom prst="rect">
            <a:avLst/>
          </a:prstGeom>
        </p:spPr>
      </p:pic>
      <p:pic>
        <p:nvPicPr>
          <p:cNvPr id="7" name="图片 6">
            <a:extLst>
              <a:ext uri="{FF2B5EF4-FFF2-40B4-BE49-F238E27FC236}">
                <a16:creationId xmlns:a16="http://schemas.microsoft.com/office/drawing/2014/main" id="{38977A0D-DF99-613D-E17F-111B0AA5C0D2}"/>
              </a:ext>
            </a:extLst>
          </p:cNvPr>
          <p:cNvPicPr>
            <a:picLocks noChangeAspect="1"/>
          </p:cNvPicPr>
          <p:nvPr/>
        </p:nvPicPr>
        <p:blipFill>
          <a:blip r:embed="rId4"/>
          <a:stretch>
            <a:fillRect/>
          </a:stretch>
        </p:blipFill>
        <p:spPr>
          <a:xfrm>
            <a:off x="1080403" y="5466080"/>
            <a:ext cx="6384238" cy="961163"/>
          </a:xfrm>
          <a:prstGeom prst="rect">
            <a:avLst/>
          </a:prstGeom>
        </p:spPr>
      </p:pic>
    </p:spTree>
    <p:extLst>
      <p:ext uri="{BB962C8B-B14F-4D97-AF65-F5344CB8AC3E}">
        <p14:creationId xmlns:p14="http://schemas.microsoft.com/office/powerpoint/2010/main" val="1877996520"/>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C0257-5222-C65E-C2A2-8C002CD8E927}"/>
              </a:ext>
            </a:extLst>
          </p:cNvPr>
          <p:cNvSpPr>
            <a:spLocks noGrp="1"/>
          </p:cNvSpPr>
          <p:nvPr>
            <p:ph type="title"/>
          </p:nvPr>
        </p:nvSpPr>
        <p:spPr/>
        <p:txBody>
          <a:bodyPr/>
          <a:lstStyle/>
          <a:p>
            <a:r>
              <a:rPr lang="zh-CN" altLang="en-US" dirty="0"/>
              <a:t>行业领域</a:t>
            </a:r>
          </a:p>
        </p:txBody>
      </p:sp>
      <p:sp>
        <p:nvSpPr>
          <p:cNvPr id="3" name="内容占位符 2">
            <a:extLst>
              <a:ext uri="{FF2B5EF4-FFF2-40B4-BE49-F238E27FC236}">
                <a16:creationId xmlns:a16="http://schemas.microsoft.com/office/drawing/2014/main" id="{76B522E2-3214-B10C-C3AD-417F689A10FB}"/>
              </a:ext>
            </a:extLst>
          </p:cNvPr>
          <p:cNvSpPr>
            <a:spLocks noGrp="1"/>
          </p:cNvSpPr>
          <p:nvPr>
            <p:ph idx="1"/>
          </p:nvPr>
        </p:nvSpPr>
        <p:spPr>
          <a:xfrm>
            <a:off x="838200" y="1391920"/>
            <a:ext cx="5257800" cy="4785043"/>
          </a:xfrm>
        </p:spPr>
        <p:txBody>
          <a:bodyPr>
            <a:normAutofit lnSpcReduction="10000"/>
          </a:bodyPr>
          <a:lstStyle/>
          <a:p>
            <a:r>
              <a:rPr lang="en-US" altLang="zh-CN" b="1" dirty="0">
                <a:solidFill>
                  <a:srgbClr val="C00000"/>
                </a:solidFill>
              </a:rPr>
              <a:t>Prompt </a:t>
            </a:r>
            <a:r>
              <a:rPr lang="zh-CN" altLang="en-US" b="1" dirty="0">
                <a:solidFill>
                  <a:srgbClr val="C00000"/>
                </a:solidFill>
              </a:rPr>
              <a:t>微调、大模型微调</a:t>
            </a:r>
            <a:endParaRPr lang="en-US" altLang="zh-CN" b="1" dirty="0">
              <a:solidFill>
                <a:srgbClr val="C00000"/>
              </a:solidFill>
            </a:endParaRPr>
          </a:p>
          <a:p>
            <a:r>
              <a:rPr lang="zh-CN" altLang="en-US" dirty="0"/>
              <a:t>医疗</a:t>
            </a:r>
            <a:endParaRPr lang="en-US" altLang="zh-CN" dirty="0"/>
          </a:p>
          <a:p>
            <a:pPr lvl="1"/>
            <a:r>
              <a:rPr lang="zh-CN" altLang="en-US" dirty="0"/>
              <a:t>医疗大语言模型</a:t>
            </a:r>
            <a:r>
              <a:rPr lang="en-US" altLang="zh-CN" dirty="0" err="1"/>
              <a:t>MedGPT</a:t>
            </a:r>
            <a:r>
              <a:rPr lang="zh-CN" altLang="en-US" dirty="0"/>
              <a:t>发布，</a:t>
            </a:r>
            <a:r>
              <a:rPr lang="en-US" altLang="zh-CN" dirty="0"/>
              <a:t>AI</a:t>
            </a:r>
            <a:r>
              <a:rPr lang="zh-CN" altLang="en-US" dirty="0"/>
              <a:t>医生首次实现从有效问诊到精准诊断转变</a:t>
            </a:r>
            <a:endParaRPr lang="en-US" altLang="zh-CN" dirty="0"/>
          </a:p>
          <a:p>
            <a:r>
              <a:rPr lang="zh-CN" altLang="en-US" dirty="0"/>
              <a:t>法律</a:t>
            </a:r>
            <a:endParaRPr lang="en-US" altLang="zh-CN" dirty="0"/>
          </a:p>
          <a:p>
            <a:pPr lvl="1"/>
            <a:r>
              <a:rPr lang="en-US" altLang="zh-CN" dirty="0"/>
              <a:t>GPT4 </a:t>
            </a:r>
            <a:r>
              <a:rPr lang="zh-CN" altLang="en-US" dirty="0"/>
              <a:t>以平均分</a:t>
            </a:r>
            <a:r>
              <a:rPr lang="en-US" altLang="zh-CN" dirty="0"/>
              <a:t>75</a:t>
            </a:r>
            <a:r>
              <a:rPr lang="zh-CN" altLang="en-US" dirty="0"/>
              <a:t>的成绩通过了统一律师资格考试（简称美国法考），超过了</a:t>
            </a:r>
            <a:r>
              <a:rPr lang="en-US" altLang="zh-CN" dirty="0"/>
              <a:t>90%</a:t>
            </a:r>
            <a:r>
              <a:rPr lang="zh-CN" altLang="en-US" dirty="0"/>
              <a:t>的人类法考生</a:t>
            </a:r>
            <a:endParaRPr lang="en-US" altLang="zh-CN" dirty="0"/>
          </a:p>
          <a:p>
            <a:r>
              <a:rPr lang="zh-CN" altLang="en-US" dirty="0"/>
              <a:t>任何领域</a:t>
            </a:r>
            <a:endParaRPr lang="en-US" altLang="zh-CN" dirty="0"/>
          </a:p>
          <a:p>
            <a:pPr lvl="1"/>
            <a:r>
              <a:rPr lang="zh-CN" altLang="en-US" dirty="0"/>
              <a:t>通用的问答</a:t>
            </a:r>
            <a:endParaRPr lang="en-US" altLang="zh-CN" dirty="0"/>
          </a:p>
          <a:p>
            <a:pPr lvl="1"/>
            <a:r>
              <a:rPr lang="zh-CN" altLang="en-US" dirty="0"/>
              <a:t>个人助理</a:t>
            </a:r>
            <a:endParaRPr lang="en-US" altLang="zh-CN" dirty="0"/>
          </a:p>
          <a:p>
            <a:pPr lvl="1"/>
            <a:endParaRPr lang="en-US" altLang="zh-CN" dirty="0"/>
          </a:p>
        </p:txBody>
      </p:sp>
      <p:pic>
        <p:nvPicPr>
          <p:cNvPr id="5" name="图片 4">
            <a:extLst>
              <a:ext uri="{FF2B5EF4-FFF2-40B4-BE49-F238E27FC236}">
                <a16:creationId xmlns:a16="http://schemas.microsoft.com/office/drawing/2014/main" id="{24944D7C-23CC-3AE9-E10B-FC5E32346525}"/>
              </a:ext>
            </a:extLst>
          </p:cNvPr>
          <p:cNvPicPr>
            <a:picLocks noChangeAspect="1"/>
          </p:cNvPicPr>
          <p:nvPr/>
        </p:nvPicPr>
        <p:blipFill>
          <a:blip r:embed="rId2"/>
          <a:stretch>
            <a:fillRect/>
          </a:stretch>
        </p:blipFill>
        <p:spPr>
          <a:xfrm>
            <a:off x="6937806" y="1490602"/>
            <a:ext cx="4415994" cy="4765085"/>
          </a:xfrm>
          <a:prstGeom prst="rect">
            <a:avLst/>
          </a:prstGeom>
        </p:spPr>
      </p:pic>
    </p:spTree>
    <p:extLst>
      <p:ext uri="{BB962C8B-B14F-4D97-AF65-F5344CB8AC3E}">
        <p14:creationId xmlns:p14="http://schemas.microsoft.com/office/powerpoint/2010/main" val="226375034"/>
      </p:ext>
    </p:extLst>
  </p:cSld>
  <p:clrMapOvr>
    <a:masterClrMapping/>
  </p:clrMapOvr>
  <mc:AlternateContent xmlns:mc="http://schemas.openxmlformats.org/markup-compatibility/2006" xmlns:p14="http://schemas.microsoft.com/office/powerpoint/2010/main">
    <mc:Choice Requires="p14">
      <p:transition spd="slow" p14:dur="2000" advTm="3668"/>
    </mc:Choice>
    <mc:Fallback xmlns="">
      <p:transition spd="slow" advTm="3668"/>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B6A39-CED2-83C7-B9FA-DBA6F63ADC53}"/>
              </a:ext>
            </a:extLst>
          </p:cNvPr>
          <p:cNvSpPr>
            <a:spLocks noGrp="1"/>
          </p:cNvSpPr>
          <p:nvPr>
            <p:ph type="title"/>
          </p:nvPr>
        </p:nvSpPr>
        <p:spPr/>
        <p:txBody>
          <a:bodyPr/>
          <a:lstStyle/>
          <a:p>
            <a:r>
              <a:rPr lang="zh-CN" altLang="en-US" dirty="0"/>
              <a:t>国内大模型全面开放</a:t>
            </a:r>
          </a:p>
        </p:txBody>
      </p:sp>
      <p:sp>
        <p:nvSpPr>
          <p:cNvPr id="3" name="内容占位符 2">
            <a:extLst>
              <a:ext uri="{FF2B5EF4-FFF2-40B4-BE49-F238E27FC236}">
                <a16:creationId xmlns:a16="http://schemas.microsoft.com/office/drawing/2014/main" id="{D659AF4F-A7F4-70F4-4028-4EF8FFF17DBE}"/>
              </a:ext>
            </a:extLst>
          </p:cNvPr>
          <p:cNvSpPr>
            <a:spLocks noGrp="1"/>
          </p:cNvSpPr>
          <p:nvPr>
            <p:ph idx="1"/>
          </p:nvPr>
        </p:nvSpPr>
        <p:spPr/>
        <p:txBody>
          <a:bodyPr/>
          <a:lstStyle/>
          <a:p>
            <a:r>
              <a:rPr lang="en-US" altLang="zh-CN" dirty="0"/>
              <a:t>2023.8.31</a:t>
            </a:r>
            <a:r>
              <a:rPr lang="zh-CN" altLang="en-US" dirty="0"/>
              <a:t>日</a:t>
            </a:r>
            <a:r>
              <a:rPr lang="zh-CN" altLang="en-US" b="0" i="0" dirty="0">
                <a:effectLst/>
                <a:latin typeface="system-ui"/>
              </a:rPr>
              <a:t>中国首批大模型版号发放：百度华为讯飞商汤百川腾讯等</a:t>
            </a:r>
            <a:r>
              <a:rPr lang="en-US" altLang="zh-CN" b="0" i="0" dirty="0">
                <a:effectLst/>
                <a:latin typeface="system-ui"/>
              </a:rPr>
              <a:t>11</a:t>
            </a:r>
            <a:r>
              <a:rPr lang="zh-CN" altLang="en-US" b="0" i="0" dirty="0">
                <a:effectLst/>
                <a:latin typeface="system-ui"/>
              </a:rPr>
              <a:t>家获准，</a:t>
            </a:r>
            <a:r>
              <a:rPr lang="en-US" altLang="zh-CN" b="0" i="0" dirty="0">
                <a:effectLst/>
                <a:latin typeface="system-ui"/>
              </a:rPr>
              <a:t>App</a:t>
            </a:r>
            <a:r>
              <a:rPr lang="zh-CN" altLang="en-US" b="0" i="0" dirty="0">
                <a:effectLst/>
                <a:latin typeface="system-ui"/>
              </a:rPr>
              <a:t>小程序直接可用</a:t>
            </a:r>
          </a:p>
          <a:p>
            <a:r>
              <a:rPr lang="en-US" altLang="zh-CN" dirty="0">
                <a:hlinkClick r:id="rId2"/>
              </a:rPr>
              <a:t>https://mp.weixin.qq.com/s/mpD2-lKgZrnUvjvZPgH8Yg</a:t>
            </a:r>
            <a:endParaRPr lang="en-US" altLang="zh-CN" dirty="0"/>
          </a:p>
          <a:p>
            <a:pPr algn="l"/>
            <a:r>
              <a:rPr lang="zh-CN" altLang="en-US" sz="2400" b="1" i="0" dirty="0">
                <a:solidFill>
                  <a:srgbClr val="00997F"/>
                </a:solidFill>
                <a:effectLst/>
                <a:latin typeface="Arial" panose="020B0604020202020204" pitchFamily="34" charset="0"/>
              </a:rPr>
              <a:t>北京</a:t>
            </a:r>
            <a:r>
              <a:rPr lang="en-US" altLang="zh-CN" sz="2400" b="1" i="0" dirty="0">
                <a:solidFill>
                  <a:srgbClr val="00997F"/>
                </a:solidFill>
                <a:effectLst/>
                <a:latin typeface="Arial" panose="020B0604020202020204" pitchFamily="34" charset="0"/>
              </a:rPr>
              <a:t>5</a:t>
            </a:r>
            <a:r>
              <a:rPr lang="zh-CN" altLang="en-US" sz="2400" b="1" i="0" dirty="0">
                <a:solidFill>
                  <a:srgbClr val="00997F"/>
                </a:solidFill>
                <a:effectLst/>
                <a:latin typeface="Arial" panose="020B0604020202020204" pitchFamily="34" charset="0"/>
              </a:rPr>
              <a:t>家</a:t>
            </a:r>
            <a:r>
              <a:rPr lang="zh-CN" altLang="en-US" sz="2400" b="0" i="0" dirty="0">
                <a:solidFill>
                  <a:srgbClr val="222222"/>
                </a:solidFill>
                <a:effectLst/>
                <a:latin typeface="Arial" panose="020B0604020202020204" pitchFamily="34" charset="0"/>
              </a:rPr>
              <a:t>：百度（文心一言）、智谱</a:t>
            </a:r>
            <a:r>
              <a:rPr lang="en-US" altLang="zh-CN" sz="2400" b="0" i="0" dirty="0">
                <a:solidFill>
                  <a:srgbClr val="222222"/>
                </a:solidFill>
                <a:effectLst/>
                <a:latin typeface="Arial" panose="020B0604020202020204" pitchFamily="34" charset="0"/>
              </a:rPr>
              <a:t>AI</a:t>
            </a:r>
            <a:r>
              <a:rPr lang="zh-CN" altLang="en-US" sz="2400" b="0" i="0" dirty="0">
                <a:solidFill>
                  <a:srgbClr val="222222"/>
                </a:solidFill>
                <a:effectLst/>
                <a:latin typeface="Arial" panose="020B0604020202020204" pitchFamily="34" charset="0"/>
              </a:rPr>
              <a:t>（智谱清言）、百川智能（百川大模型）、抖音（云雀）、中科院（紫东太初）。</a:t>
            </a:r>
          </a:p>
          <a:p>
            <a:pPr algn="l"/>
            <a:r>
              <a:rPr lang="zh-CN" altLang="en-US" sz="2400" b="1" i="0" dirty="0">
                <a:solidFill>
                  <a:srgbClr val="00997F"/>
                </a:solidFill>
                <a:effectLst/>
                <a:latin typeface="Arial" panose="020B0604020202020204" pitchFamily="34" charset="0"/>
              </a:rPr>
              <a:t>上海</a:t>
            </a:r>
            <a:r>
              <a:rPr lang="en-US" altLang="zh-CN" sz="2400" b="1" i="0" dirty="0">
                <a:solidFill>
                  <a:srgbClr val="00997F"/>
                </a:solidFill>
                <a:effectLst/>
                <a:latin typeface="Arial" panose="020B0604020202020204" pitchFamily="34" charset="0"/>
              </a:rPr>
              <a:t>3</a:t>
            </a:r>
            <a:r>
              <a:rPr lang="zh-CN" altLang="en-US" sz="2400" b="1" i="0" dirty="0">
                <a:solidFill>
                  <a:srgbClr val="00997F"/>
                </a:solidFill>
                <a:effectLst/>
                <a:latin typeface="Arial" panose="020B0604020202020204" pitchFamily="34" charset="0"/>
              </a:rPr>
              <a:t>家</a:t>
            </a:r>
            <a:r>
              <a:rPr lang="zh-CN" altLang="en-US" sz="2400" b="0" i="0" dirty="0">
                <a:solidFill>
                  <a:srgbClr val="222222"/>
                </a:solidFill>
                <a:effectLst/>
                <a:latin typeface="Arial" panose="020B0604020202020204" pitchFamily="34" charset="0"/>
              </a:rPr>
              <a:t>：商汤（商量</a:t>
            </a:r>
            <a:r>
              <a:rPr lang="en-US" altLang="zh-CN" sz="2400" b="0" i="0" dirty="0" err="1">
                <a:solidFill>
                  <a:srgbClr val="222222"/>
                </a:solidFill>
                <a:effectLst/>
                <a:latin typeface="Arial" panose="020B0604020202020204" pitchFamily="34" charset="0"/>
              </a:rPr>
              <a:t>SenseChat</a:t>
            </a:r>
            <a:r>
              <a:rPr lang="zh-CN" altLang="en-US" sz="2400" b="0" i="0" dirty="0">
                <a:solidFill>
                  <a:srgbClr val="222222"/>
                </a:solidFill>
                <a:effectLst/>
                <a:latin typeface="Arial" panose="020B0604020202020204" pitchFamily="34" charset="0"/>
              </a:rPr>
              <a:t>）、</a:t>
            </a:r>
            <a:r>
              <a:rPr lang="en-US" altLang="zh-CN" sz="2400" b="0" i="0" dirty="0" err="1">
                <a:solidFill>
                  <a:srgbClr val="222222"/>
                </a:solidFill>
                <a:effectLst/>
                <a:latin typeface="Arial" panose="020B0604020202020204" pitchFamily="34" charset="0"/>
              </a:rPr>
              <a:t>MiniMax</a:t>
            </a:r>
            <a:r>
              <a:rPr lang="zh-CN" altLang="en-US" sz="2400" b="0" i="0" dirty="0">
                <a:solidFill>
                  <a:srgbClr val="222222"/>
                </a:solidFill>
                <a:effectLst/>
                <a:latin typeface="Arial" panose="020B0604020202020204" pitchFamily="34" charset="0"/>
              </a:rPr>
              <a:t>（</a:t>
            </a:r>
            <a:r>
              <a:rPr lang="en-US" altLang="zh-CN" sz="2400" b="0" i="0" dirty="0">
                <a:solidFill>
                  <a:srgbClr val="222222"/>
                </a:solidFill>
                <a:effectLst/>
                <a:latin typeface="Arial" panose="020B0604020202020204" pitchFamily="34" charset="0"/>
              </a:rPr>
              <a:t>ABAB</a:t>
            </a:r>
            <a:r>
              <a:rPr lang="zh-CN" altLang="en-US" sz="2400" b="0" i="0" dirty="0">
                <a:solidFill>
                  <a:srgbClr val="222222"/>
                </a:solidFill>
                <a:effectLst/>
                <a:latin typeface="Arial" panose="020B0604020202020204" pitchFamily="34" charset="0"/>
              </a:rPr>
              <a:t>大模型）、上海人工智能实验室（书生通用大模型）。</a:t>
            </a:r>
          </a:p>
          <a:p>
            <a:pPr algn="l"/>
            <a:r>
              <a:rPr lang="zh-CN" altLang="en-US" sz="2400" b="0" i="0" dirty="0">
                <a:solidFill>
                  <a:srgbClr val="222222"/>
                </a:solidFill>
                <a:effectLst/>
                <a:latin typeface="Arial" panose="020B0604020202020204" pitchFamily="34" charset="0"/>
              </a:rPr>
              <a:t>广东获批公司为</a:t>
            </a:r>
            <a:r>
              <a:rPr lang="zh-CN" altLang="en-US" sz="2400" b="1" i="0" dirty="0">
                <a:solidFill>
                  <a:srgbClr val="00997F"/>
                </a:solidFill>
                <a:effectLst/>
                <a:latin typeface="Arial" panose="020B0604020202020204" pitchFamily="34" charset="0"/>
              </a:rPr>
              <a:t>华为</a:t>
            </a:r>
            <a:r>
              <a:rPr lang="zh-CN" altLang="en-US" sz="2400" b="0" i="0" dirty="0">
                <a:solidFill>
                  <a:srgbClr val="222222"/>
                </a:solidFill>
                <a:effectLst/>
                <a:latin typeface="Arial" panose="020B0604020202020204" pitchFamily="34" charset="0"/>
              </a:rPr>
              <a:t>、</a:t>
            </a:r>
            <a:r>
              <a:rPr lang="zh-CN" altLang="en-US" sz="2400" b="1" i="0" dirty="0">
                <a:solidFill>
                  <a:srgbClr val="00997F"/>
                </a:solidFill>
                <a:effectLst/>
                <a:latin typeface="Arial" panose="020B0604020202020204" pitchFamily="34" charset="0"/>
              </a:rPr>
              <a:t>腾讯</a:t>
            </a:r>
            <a:r>
              <a:rPr lang="zh-CN" altLang="en-US" sz="2400" b="0" i="0" dirty="0">
                <a:solidFill>
                  <a:srgbClr val="222222"/>
                </a:solidFill>
                <a:effectLst/>
                <a:latin typeface="Arial" panose="020B0604020202020204" pitchFamily="34" charset="0"/>
              </a:rPr>
              <a:t>；另外还包括安徽的</a:t>
            </a:r>
            <a:r>
              <a:rPr lang="zh-CN" altLang="en-US" sz="2400" b="1" i="0" dirty="0">
                <a:solidFill>
                  <a:srgbClr val="00997F"/>
                </a:solidFill>
                <a:effectLst/>
                <a:latin typeface="Arial" panose="020B0604020202020204" pitchFamily="34" charset="0"/>
              </a:rPr>
              <a:t>科大讯飞</a:t>
            </a:r>
            <a:r>
              <a:rPr lang="zh-CN" altLang="en-US" sz="2400" b="0" i="0" dirty="0">
                <a:solidFill>
                  <a:srgbClr val="222222"/>
                </a:solidFill>
                <a:effectLst/>
                <a:latin typeface="Arial" panose="020B0604020202020204" pitchFamily="34" charset="0"/>
              </a:rPr>
              <a:t>。</a:t>
            </a:r>
            <a:endParaRPr lang="en-US" altLang="zh-CN" sz="2400" b="0" i="0" dirty="0">
              <a:solidFill>
                <a:srgbClr val="222222"/>
              </a:solidFill>
              <a:effectLst/>
              <a:latin typeface="Arial" panose="020B0604020202020204" pitchFamily="34" charset="0"/>
            </a:endParaRPr>
          </a:p>
          <a:p>
            <a:pPr algn="l"/>
            <a:r>
              <a:rPr lang="zh-CN" altLang="en-US" b="1" dirty="0">
                <a:solidFill>
                  <a:srgbClr val="0070C0"/>
                </a:solidFill>
                <a:latin typeface="Arial" panose="020B0604020202020204" pitchFamily="34" charset="0"/>
              </a:rPr>
              <a:t>推荐试用：百度文心一言、讯飞星火、智谱</a:t>
            </a:r>
            <a:r>
              <a:rPr lang="en-US" altLang="zh-CN" b="1" dirty="0">
                <a:solidFill>
                  <a:srgbClr val="0070C0"/>
                </a:solidFill>
                <a:latin typeface="Arial" panose="020B0604020202020204" pitchFamily="34" charset="0"/>
              </a:rPr>
              <a:t>AI</a:t>
            </a:r>
            <a:endParaRPr lang="zh-CN" altLang="en-US" b="1" i="0" dirty="0">
              <a:solidFill>
                <a:srgbClr val="0070C0"/>
              </a:solidFill>
              <a:effectLst/>
              <a:latin typeface="Arial" panose="020B0604020202020204" pitchFamily="34" charset="0"/>
            </a:endParaRPr>
          </a:p>
          <a:p>
            <a:endParaRPr lang="zh-CN" altLang="en-US" dirty="0"/>
          </a:p>
        </p:txBody>
      </p:sp>
      <p:sp>
        <p:nvSpPr>
          <p:cNvPr id="4" name="文本框 3">
            <a:extLst>
              <a:ext uri="{FF2B5EF4-FFF2-40B4-BE49-F238E27FC236}">
                <a16:creationId xmlns:a16="http://schemas.microsoft.com/office/drawing/2014/main" id="{EF304BF7-A874-35C7-5F0B-0C949A914835}"/>
              </a:ext>
            </a:extLst>
          </p:cNvPr>
          <p:cNvSpPr txBox="1"/>
          <p:nvPr/>
        </p:nvSpPr>
        <p:spPr>
          <a:xfrm>
            <a:off x="1331649" y="5992297"/>
            <a:ext cx="3097323"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预告：将在第</a:t>
            </a:r>
            <a:r>
              <a:rPr lang="en-US" altLang="zh-CN" b="1" dirty="0">
                <a:solidFill>
                  <a:srgbClr val="0070C0"/>
                </a:solidFill>
                <a:latin typeface="微软雅黑" panose="020B0503020204020204" pitchFamily="34" charset="-122"/>
                <a:ea typeface="微软雅黑" panose="020B0503020204020204" pitchFamily="34" charset="-122"/>
              </a:rPr>
              <a:t>6</a:t>
            </a:r>
            <a:r>
              <a:rPr lang="zh-CN" altLang="en-US" b="1" dirty="0">
                <a:solidFill>
                  <a:srgbClr val="0070C0"/>
                </a:solidFill>
                <a:latin typeface="微软雅黑" panose="020B0503020204020204" pitchFamily="34" charset="-122"/>
                <a:ea typeface="微软雅黑" panose="020B0503020204020204" pitchFamily="34" charset="-122"/>
              </a:rPr>
              <a:t>节课详细介绍</a:t>
            </a:r>
          </a:p>
        </p:txBody>
      </p:sp>
    </p:spTree>
    <p:extLst>
      <p:ext uri="{BB962C8B-B14F-4D97-AF65-F5344CB8AC3E}">
        <p14:creationId xmlns:p14="http://schemas.microsoft.com/office/powerpoint/2010/main" val="1423504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899E5-FDD6-19C7-6F03-A6A88EF4B750}"/>
              </a:ext>
            </a:extLst>
          </p:cNvPr>
          <p:cNvSpPr>
            <a:spLocks noGrp="1"/>
          </p:cNvSpPr>
          <p:nvPr>
            <p:ph type="title"/>
          </p:nvPr>
        </p:nvSpPr>
        <p:spPr/>
        <p:txBody>
          <a:bodyPr/>
          <a:lstStyle/>
          <a:p>
            <a:r>
              <a:rPr lang="zh-CN" altLang="en-US" dirty="0"/>
              <a:t>一站式在线体验研究各种大模型</a:t>
            </a:r>
          </a:p>
        </p:txBody>
      </p:sp>
      <p:sp>
        <p:nvSpPr>
          <p:cNvPr id="3" name="内容占位符 2">
            <a:extLst>
              <a:ext uri="{FF2B5EF4-FFF2-40B4-BE49-F238E27FC236}">
                <a16:creationId xmlns:a16="http://schemas.microsoft.com/office/drawing/2014/main" id="{25A5F9BA-E33A-C43D-02D0-66D4C3D9EA15}"/>
              </a:ext>
            </a:extLst>
          </p:cNvPr>
          <p:cNvSpPr>
            <a:spLocks noGrp="1"/>
          </p:cNvSpPr>
          <p:nvPr>
            <p:ph idx="1"/>
          </p:nvPr>
        </p:nvSpPr>
        <p:spPr/>
        <p:txBody>
          <a:bodyPr/>
          <a:lstStyle/>
          <a:p>
            <a:r>
              <a:rPr lang="en-US" altLang="zh-CN" dirty="0"/>
              <a:t>Poe.com</a:t>
            </a:r>
          </a:p>
          <a:p>
            <a:r>
              <a:rPr lang="zh-CN" altLang="en-US" dirty="0"/>
              <a:t>包括</a:t>
            </a:r>
            <a:r>
              <a:rPr lang="en-US" altLang="zh-CN" dirty="0"/>
              <a:t>ChatGPT</a:t>
            </a:r>
            <a:endParaRPr lang="zh-CN" altLang="en-US" dirty="0"/>
          </a:p>
        </p:txBody>
      </p:sp>
      <p:pic>
        <p:nvPicPr>
          <p:cNvPr id="6" name="图片 5">
            <a:extLst>
              <a:ext uri="{FF2B5EF4-FFF2-40B4-BE49-F238E27FC236}">
                <a16:creationId xmlns:a16="http://schemas.microsoft.com/office/drawing/2014/main" id="{CF335484-457C-865A-D27F-3700205155C3}"/>
              </a:ext>
            </a:extLst>
          </p:cNvPr>
          <p:cNvPicPr>
            <a:picLocks noChangeAspect="1"/>
          </p:cNvPicPr>
          <p:nvPr/>
        </p:nvPicPr>
        <p:blipFill>
          <a:blip r:embed="rId2"/>
          <a:stretch>
            <a:fillRect/>
          </a:stretch>
        </p:blipFill>
        <p:spPr>
          <a:xfrm>
            <a:off x="3444535" y="1433904"/>
            <a:ext cx="7994287" cy="4701074"/>
          </a:xfrm>
          <a:prstGeom prst="rect">
            <a:avLst/>
          </a:prstGeom>
        </p:spPr>
      </p:pic>
    </p:spTree>
    <p:extLst>
      <p:ext uri="{BB962C8B-B14F-4D97-AF65-F5344CB8AC3E}">
        <p14:creationId xmlns:p14="http://schemas.microsoft.com/office/powerpoint/2010/main" val="2101371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899E5-FDD6-19C7-6F03-A6A88EF4B750}"/>
              </a:ext>
            </a:extLst>
          </p:cNvPr>
          <p:cNvSpPr>
            <a:spLocks noGrp="1"/>
          </p:cNvSpPr>
          <p:nvPr>
            <p:ph type="title"/>
          </p:nvPr>
        </p:nvSpPr>
        <p:spPr/>
        <p:txBody>
          <a:bodyPr/>
          <a:lstStyle/>
          <a:p>
            <a:r>
              <a:rPr lang="zh-CN" altLang="en-US" dirty="0"/>
              <a:t>一站式在线体验各种开源大模型</a:t>
            </a:r>
          </a:p>
        </p:txBody>
      </p:sp>
      <p:sp>
        <p:nvSpPr>
          <p:cNvPr id="3" name="内容占位符 2">
            <a:extLst>
              <a:ext uri="{FF2B5EF4-FFF2-40B4-BE49-F238E27FC236}">
                <a16:creationId xmlns:a16="http://schemas.microsoft.com/office/drawing/2014/main" id="{25A5F9BA-E33A-C43D-02D0-66D4C3D9EA15}"/>
              </a:ext>
            </a:extLst>
          </p:cNvPr>
          <p:cNvSpPr>
            <a:spLocks noGrp="1"/>
          </p:cNvSpPr>
          <p:nvPr>
            <p:ph idx="1"/>
          </p:nvPr>
        </p:nvSpPr>
        <p:spPr/>
        <p:txBody>
          <a:bodyPr/>
          <a:lstStyle/>
          <a:p>
            <a:r>
              <a:rPr lang="en-US" altLang="zh-CN" dirty="0">
                <a:hlinkClick r:id="rId2"/>
              </a:rPr>
              <a:t>https://together.ai/</a:t>
            </a:r>
            <a:r>
              <a:rPr lang="en-US" altLang="zh-CN" dirty="0"/>
              <a:t>   </a:t>
            </a:r>
            <a:r>
              <a:rPr lang="zh-CN" altLang="en-US" dirty="0"/>
              <a:t>支持访问各种开源大模型</a:t>
            </a:r>
          </a:p>
        </p:txBody>
      </p:sp>
      <p:pic>
        <p:nvPicPr>
          <p:cNvPr id="6" name="图片 5">
            <a:extLst>
              <a:ext uri="{FF2B5EF4-FFF2-40B4-BE49-F238E27FC236}">
                <a16:creationId xmlns:a16="http://schemas.microsoft.com/office/drawing/2014/main" id="{8A8FE7B0-8EF5-D67F-A93D-91B39CAF508F}"/>
              </a:ext>
            </a:extLst>
          </p:cNvPr>
          <p:cNvPicPr>
            <a:picLocks noChangeAspect="1"/>
          </p:cNvPicPr>
          <p:nvPr/>
        </p:nvPicPr>
        <p:blipFill>
          <a:blip r:embed="rId3"/>
          <a:stretch>
            <a:fillRect/>
          </a:stretch>
        </p:blipFill>
        <p:spPr>
          <a:xfrm>
            <a:off x="1056440" y="2315543"/>
            <a:ext cx="9422167" cy="4371366"/>
          </a:xfrm>
          <a:prstGeom prst="rect">
            <a:avLst/>
          </a:prstGeom>
        </p:spPr>
      </p:pic>
      <p:sp>
        <p:nvSpPr>
          <p:cNvPr id="4" name="文本框 3">
            <a:extLst>
              <a:ext uri="{FF2B5EF4-FFF2-40B4-BE49-F238E27FC236}">
                <a16:creationId xmlns:a16="http://schemas.microsoft.com/office/drawing/2014/main" id="{00DE6486-8A5B-E1DE-6D1A-0B9F50C4D94C}"/>
              </a:ext>
            </a:extLst>
          </p:cNvPr>
          <p:cNvSpPr txBox="1"/>
          <p:nvPr/>
        </p:nvSpPr>
        <p:spPr>
          <a:xfrm>
            <a:off x="3955830" y="2457586"/>
            <a:ext cx="4280339"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适合对大模型</a:t>
            </a:r>
            <a:r>
              <a:rPr lang="en-US" altLang="zh-CN" b="1" dirty="0">
                <a:solidFill>
                  <a:srgbClr val="0070C0"/>
                </a:solidFill>
                <a:latin typeface="微软雅黑" panose="020B0503020204020204" pitchFamily="34" charset="-122"/>
                <a:ea typeface="微软雅黑" panose="020B0503020204020204" pitchFamily="34" charset="-122"/>
              </a:rPr>
              <a:t>API</a:t>
            </a:r>
            <a:r>
              <a:rPr lang="zh-CN" altLang="en-US" b="1" dirty="0">
                <a:solidFill>
                  <a:srgbClr val="0070C0"/>
                </a:solidFill>
                <a:latin typeface="微软雅黑" panose="020B0503020204020204" pitchFamily="34" charset="-122"/>
                <a:ea typeface="微软雅黑" panose="020B0503020204020204" pitchFamily="34" charset="-122"/>
              </a:rPr>
              <a:t>调用或微调等高级技术</a:t>
            </a:r>
          </a:p>
        </p:txBody>
      </p:sp>
      <p:sp>
        <p:nvSpPr>
          <p:cNvPr id="5" name="文本框 4">
            <a:extLst>
              <a:ext uri="{FF2B5EF4-FFF2-40B4-BE49-F238E27FC236}">
                <a16:creationId xmlns:a16="http://schemas.microsoft.com/office/drawing/2014/main" id="{47C87124-B9C2-2B84-3175-7B0DF12A3E5A}"/>
              </a:ext>
            </a:extLst>
          </p:cNvPr>
          <p:cNvSpPr txBox="1"/>
          <p:nvPr/>
        </p:nvSpPr>
        <p:spPr>
          <a:xfrm>
            <a:off x="8433785" y="1436265"/>
            <a:ext cx="3097323"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预告：将在第</a:t>
            </a:r>
            <a:r>
              <a:rPr lang="en-US" altLang="zh-CN" b="1" dirty="0">
                <a:solidFill>
                  <a:srgbClr val="0070C0"/>
                </a:solidFill>
                <a:latin typeface="微软雅黑" panose="020B0503020204020204" pitchFamily="34" charset="-122"/>
                <a:ea typeface="微软雅黑" panose="020B0503020204020204" pitchFamily="34" charset="-122"/>
              </a:rPr>
              <a:t>6</a:t>
            </a:r>
            <a:r>
              <a:rPr lang="zh-CN" altLang="en-US" b="1" dirty="0">
                <a:solidFill>
                  <a:srgbClr val="0070C0"/>
                </a:solidFill>
                <a:latin typeface="微软雅黑" panose="020B0503020204020204" pitchFamily="34" charset="-122"/>
                <a:ea typeface="微软雅黑" panose="020B0503020204020204" pitchFamily="34" charset="-122"/>
              </a:rPr>
              <a:t>节课详细介绍</a:t>
            </a:r>
          </a:p>
        </p:txBody>
      </p:sp>
    </p:spTree>
    <p:extLst>
      <p:ext uri="{BB962C8B-B14F-4D97-AF65-F5344CB8AC3E}">
        <p14:creationId xmlns:p14="http://schemas.microsoft.com/office/powerpoint/2010/main" val="36154609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C8D-D4B5-3456-C950-712EA476CC5E}"/>
              </a:ext>
            </a:extLst>
          </p:cNvPr>
          <p:cNvSpPr>
            <a:spLocks noGrp="1"/>
          </p:cNvSpPr>
          <p:nvPr>
            <p:ph type="title"/>
          </p:nvPr>
        </p:nvSpPr>
        <p:spPr/>
        <p:txBody>
          <a:bodyPr/>
          <a:lstStyle/>
          <a:p>
            <a:r>
              <a:rPr lang="en-US" altLang="zh-CN" dirty="0"/>
              <a:t>GPT-4</a:t>
            </a:r>
            <a:endParaRPr lang="zh-CN" altLang="en-US" dirty="0"/>
          </a:p>
        </p:txBody>
      </p:sp>
      <p:sp>
        <p:nvSpPr>
          <p:cNvPr id="6" name="文本框 5">
            <a:extLst>
              <a:ext uri="{FF2B5EF4-FFF2-40B4-BE49-F238E27FC236}">
                <a16:creationId xmlns:a16="http://schemas.microsoft.com/office/drawing/2014/main" id="{178A4A55-E346-1A5C-5E47-924729C3DF87}"/>
              </a:ext>
            </a:extLst>
          </p:cNvPr>
          <p:cNvSpPr txBox="1"/>
          <p:nvPr/>
        </p:nvSpPr>
        <p:spPr>
          <a:xfrm>
            <a:off x="721571" y="1049217"/>
            <a:ext cx="10515600" cy="1323439"/>
          </a:xfrm>
          <a:prstGeom prst="rect">
            <a:avLst/>
          </a:prstGeom>
          <a:noFill/>
        </p:spPr>
        <p:txBody>
          <a:bodyPr wrap="square">
            <a:spAutoFit/>
          </a:bodyPr>
          <a:lstStyle/>
          <a:p>
            <a:pPr algn="l"/>
            <a:r>
              <a:rPr lang="en-US" altLang="zh-CN" sz="2000" b="1" i="0" dirty="0">
                <a:solidFill>
                  <a:srgbClr val="0070C0"/>
                </a:solidFill>
                <a:effectLst/>
                <a:latin typeface="微软雅黑" panose="020B0503020204020204" pitchFamily="34" charset="-122"/>
                <a:ea typeface="微软雅黑" panose="020B0503020204020204" pitchFamily="34" charset="-122"/>
              </a:rPr>
              <a:t>GPT-4 is OpenAI’s most advanced system, producing safer and more useful responses</a:t>
            </a:r>
            <a:r>
              <a:rPr lang="en-US" altLang="zh-CN" sz="2000" b="1" dirty="0">
                <a:solidFill>
                  <a:srgbClr val="0070C0"/>
                </a:solidFill>
                <a:latin typeface="微软雅黑" panose="020B0503020204020204" pitchFamily="34" charset="-122"/>
                <a:ea typeface="微软雅黑" panose="020B0503020204020204" pitchFamily="34" charset="-122"/>
              </a:rPr>
              <a:t>.</a:t>
            </a:r>
          </a:p>
          <a:p>
            <a:r>
              <a:rPr lang="en-US" altLang="zh-CN" sz="2000" b="1" dirty="0">
                <a:solidFill>
                  <a:srgbClr val="0070C0"/>
                </a:solidFill>
                <a:latin typeface="微软雅黑" panose="020B0503020204020204" pitchFamily="34" charset="-122"/>
                <a:ea typeface="微软雅黑" panose="020B0503020204020204" pitchFamily="34" charset="-122"/>
              </a:rPr>
              <a:t>GPT-4 can solve difficult problems with greater accuracy, thanks to its broader general knowledge and problem solving abilities.</a:t>
            </a:r>
          </a:p>
        </p:txBody>
      </p:sp>
      <p:pic>
        <p:nvPicPr>
          <p:cNvPr id="5" name="图片 4">
            <a:extLst>
              <a:ext uri="{FF2B5EF4-FFF2-40B4-BE49-F238E27FC236}">
                <a16:creationId xmlns:a16="http://schemas.microsoft.com/office/drawing/2014/main" id="{87ADB06E-F18B-2751-1754-B4EAA06DA1CE}"/>
              </a:ext>
            </a:extLst>
          </p:cNvPr>
          <p:cNvPicPr>
            <a:picLocks noChangeAspect="1"/>
          </p:cNvPicPr>
          <p:nvPr/>
        </p:nvPicPr>
        <p:blipFill>
          <a:blip r:embed="rId3"/>
          <a:stretch>
            <a:fillRect/>
          </a:stretch>
        </p:blipFill>
        <p:spPr>
          <a:xfrm>
            <a:off x="954829" y="2455086"/>
            <a:ext cx="8895060" cy="4486971"/>
          </a:xfrm>
          <a:prstGeom prst="rect">
            <a:avLst/>
          </a:prstGeom>
        </p:spPr>
      </p:pic>
      <p:pic>
        <p:nvPicPr>
          <p:cNvPr id="9" name="图片 8">
            <a:extLst>
              <a:ext uri="{FF2B5EF4-FFF2-40B4-BE49-F238E27FC236}">
                <a16:creationId xmlns:a16="http://schemas.microsoft.com/office/drawing/2014/main" id="{D7BCEE29-744E-A09F-5F63-3D54FED4F52C}"/>
              </a:ext>
            </a:extLst>
          </p:cNvPr>
          <p:cNvPicPr>
            <a:picLocks noChangeAspect="1"/>
          </p:cNvPicPr>
          <p:nvPr/>
        </p:nvPicPr>
        <p:blipFill>
          <a:blip r:embed="rId4"/>
          <a:stretch>
            <a:fillRect/>
          </a:stretch>
        </p:blipFill>
        <p:spPr>
          <a:xfrm>
            <a:off x="7252447" y="3158609"/>
            <a:ext cx="4220134" cy="1982279"/>
          </a:xfrm>
          <a:prstGeom prst="rect">
            <a:avLst/>
          </a:prstGeom>
        </p:spPr>
      </p:pic>
    </p:spTree>
    <p:extLst>
      <p:ext uri="{BB962C8B-B14F-4D97-AF65-F5344CB8AC3E}">
        <p14:creationId xmlns:p14="http://schemas.microsoft.com/office/powerpoint/2010/main" val="3541489720"/>
      </p:ext>
    </p:extLst>
  </p:cSld>
  <p:clrMapOvr>
    <a:masterClrMapping/>
  </p:clrMapOvr>
  <mc:AlternateContent xmlns:mc="http://schemas.openxmlformats.org/markup-compatibility/2006" xmlns:p14="http://schemas.microsoft.com/office/powerpoint/2010/main">
    <mc:Choice Requires="p14">
      <p:transition spd="slow" p14:dur="2000" advTm="864"/>
    </mc:Choice>
    <mc:Fallback xmlns="">
      <p:transition spd="slow" advTm="864"/>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E193D-05D6-5C91-3007-136B1DAFA2E0}"/>
              </a:ext>
            </a:extLst>
          </p:cNvPr>
          <p:cNvSpPr>
            <a:spLocks noGrp="1"/>
          </p:cNvSpPr>
          <p:nvPr>
            <p:ph type="title"/>
          </p:nvPr>
        </p:nvSpPr>
        <p:spPr/>
        <p:txBody>
          <a:bodyPr/>
          <a:lstStyle/>
          <a:p>
            <a:r>
              <a:rPr lang="en-US" altLang="zh-CN" dirty="0"/>
              <a:t>GPT-4 </a:t>
            </a:r>
            <a:r>
              <a:rPr lang="zh-CN" altLang="en-US" dirty="0"/>
              <a:t>： 当前世界最强大模型</a:t>
            </a:r>
          </a:p>
        </p:txBody>
      </p:sp>
      <p:pic>
        <p:nvPicPr>
          <p:cNvPr id="5" name="图片 4">
            <a:extLst>
              <a:ext uri="{FF2B5EF4-FFF2-40B4-BE49-F238E27FC236}">
                <a16:creationId xmlns:a16="http://schemas.microsoft.com/office/drawing/2014/main" id="{F7B9E8AB-CA60-5D85-BE54-5ED3A51E6918}"/>
              </a:ext>
            </a:extLst>
          </p:cNvPr>
          <p:cNvPicPr>
            <a:picLocks noChangeAspect="1"/>
          </p:cNvPicPr>
          <p:nvPr/>
        </p:nvPicPr>
        <p:blipFill>
          <a:blip r:embed="rId2"/>
          <a:stretch>
            <a:fillRect/>
          </a:stretch>
        </p:blipFill>
        <p:spPr>
          <a:xfrm>
            <a:off x="710643" y="1158162"/>
            <a:ext cx="10417516" cy="5433150"/>
          </a:xfrm>
          <a:prstGeom prst="rect">
            <a:avLst/>
          </a:prstGeom>
        </p:spPr>
      </p:pic>
    </p:spTree>
    <p:extLst>
      <p:ext uri="{BB962C8B-B14F-4D97-AF65-F5344CB8AC3E}">
        <p14:creationId xmlns:p14="http://schemas.microsoft.com/office/powerpoint/2010/main" val="3575795216"/>
      </p:ext>
    </p:extLst>
  </p:cSld>
  <p:clrMapOvr>
    <a:masterClrMapping/>
  </p:clrMapOvr>
  <mc:AlternateContent xmlns:mc="http://schemas.openxmlformats.org/markup-compatibility/2006" xmlns:p14="http://schemas.microsoft.com/office/powerpoint/2010/main">
    <mc:Choice Requires="p14">
      <p:transition spd="slow" p14:dur="2000" advTm="739"/>
    </mc:Choice>
    <mc:Fallback xmlns="">
      <p:transition spd="slow" advTm="739"/>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89274-02DB-49B9-4BEE-82376E593E2B}"/>
              </a:ext>
            </a:extLst>
          </p:cNvPr>
          <p:cNvSpPr>
            <a:spLocks noGrp="1"/>
          </p:cNvSpPr>
          <p:nvPr>
            <p:ph type="title"/>
          </p:nvPr>
        </p:nvSpPr>
        <p:spPr/>
        <p:txBody>
          <a:bodyPr/>
          <a:lstStyle/>
          <a:p>
            <a:r>
              <a:rPr lang="en-US" altLang="zh-CN" dirty="0"/>
              <a:t>GPT4   </a:t>
            </a:r>
            <a:r>
              <a:rPr lang="zh-CN" altLang="en-US" dirty="0"/>
              <a:t>多模态，支持图片理解</a:t>
            </a:r>
          </a:p>
        </p:txBody>
      </p:sp>
      <p:sp>
        <p:nvSpPr>
          <p:cNvPr id="3" name="内容占位符 2">
            <a:extLst>
              <a:ext uri="{FF2B5EF4-FFF2-40B4-BE49-F238E27FC236}">
                <a16:creationId xmlns:a16="http://schemas.microsoft.com/office/drawing/2014/main" id="{C6B1F358-3F73-40B6-0955-D9B946182811}"/>
              </a:ext>
            </a:extLst>
          </p:cNvPr>
          <p:cNvSpPr>
            <a:spLocks noGrp="1"/>
          </p:cNvSpPr>
          <p:nvPr>
            <p:ph idx="1"/>
          </p:nvPr>
        </p:nvSpPr>
        <p:spPr>
          <a:xfrm>
            <a:off x="357352" y="1423450"/>
            <a:ext cx="6642538" cy="4785043"/>
          </a:xfrm>
        </p:spPr>
        <p:txBody>
          <a:bodyPr>
            <a:normAutofit fontScale="92500" lnSpcReduction="10000"/>
          </a:bodyPr>
          <a:lstStyle/>
          <a:p>
            <a:pPr>
              <a:lnSpc>
                <a:spcPct val="120000"/>
              </a:lnSpc>
            </a:pPr>
            <a:r>
              <a:rPr lang="zh-CN" altLang="en-US" sz="1800" b="1" dirty="0"/>
              <a:t>用户：</a:t>
            </a:r>
            <a:endParaRPr lang="en-US" altLang="zh-CN" sz="1800" b="1" dirty="0"/>
          </a:p>
          <a:p>
            <a:pPr>
              <a:lnSpc>
                <a:spcPct val="120000"/>
              </a:lnSpc>
            </a:pPr>
            <a:r>
              <a:rPr lang="zh-CN" altLang="en-US" sz="1800" dirty="0"/>
              <a:t>此图像有什么好笑之处？逐一描述。</a:t>
            </a:r>
          </a:p>
          <a:p>
            <a:pPr>
              <a:lnSpc>
                <a:spcPct val="120000"/>
              </a:lnSpc>
            </a:pPr>
            <a:r>
              <a:rPr lang="en-US" altLang="zh-CN" sz="1800" b="1" dirty="0"/>
              <a:t>GPT-4:</a:t>
            </a:r>
          </a:p>
          <a:p>
            <a:pPr>
              <a:lnSpc>
                <a:spcPct val="120000"/>
              </a:lnSpc>
            </a:pPr>
            <a:r>
              <a:rPr lang="zh-CN" altLang="en-US" sz="1800" dirty="0"/>
              <a:t>图中显示了一个带有三个面板的“</a:t>
            </a:r>
            <a:r>
              <a:rPr lang="en-US" altLang="zh-CN" sz="1800" dirty="0"/>
              <a:t>Lightning Cable”</a:t>
            </a:r>
            <a:r>
              <a:rPr lang="zh-CN" altLang="en-US" sz="1800" dirty="0"/>
              <a:t>适配器的包装。</a:t>
            </a:r>
          </a:p>
          <a:p>
            <a:pPr>
              <a:lnSpc>
                <a:spcPct val="120000"/>
              </a:lnSpc>
            </a:pPr>
            <a:r>
              <a:rPr lang="zh-CN" altLang="en-US" sz="1800" dirty="0"/>
              <a:t>面板</a:t>
            </a:r>
            <a:r>
              <a:rPr lang="en-US" altLang="zh-CN" sz="1800" dirty="0"/>
              <a:t>1</a:t>
            </a:r>
            <a:r>
              <a:rPr lang="zh-CN" altLang="en-US" sz="1800" dirty="0"/>
              <a:t>：一个智能手机，其</a:t>
            </a:r>
            <a:r>
              <a:rPr lang="en-US" altLang="zh-CN" sz="1800" dirty="0"/>
              <a:t>VGA</a:t>
            </a:r>
            <a:r>
              <a:rPr lang="zh-CN" altLang="en-US" sz="1800" dirty="0"/>
              <a:t>连接器（一个通常用于计算机显示器的大型蓝色</a:t>
            </a:r>
            <a:r>
              <a:rPr lang="en-US" altLang="zh-CN" sz="1800" dirty="0"/>
              <a:t>15</a:t>
            </a:r>
            <a:r>
              <a:rPr lang="zh-CN" altLang="en-US" sz="1800" dirty="0"/>
              <a:t>针连接器）插入其充电端口。</a:t>
            </a:r>
          </a:p>
          <a:p>
            <a:pPr>
              <a:lnSpc>
                <a:spcPct val="120000"/>
              </a:lnSpc>
            </a:pPr>
            <a:r>
              <a:rPr lang="zh-CN" altLang="en-US" sz="1800" dirty="0"/>
              <a:t>面板</a:t>
            </a:r>
            <a:r>
              <a:rPr lang="en-US" altLang="zh-CN" sz="1800" dirty="0"/>
              <a:t>2</a:t>
            </a:r>
            <a:r>
              <a:rPr lang="zh-CN" altLang="en-US" sz="1800" dirty="0"/>
              <a:t>：“</a:t>
            </a:r>
            <a:r>
              <a:rPr lang="en-US" altLang="zh-CN" sz="1800" dirty="0"/>
              <a:t>Lightning </a:t>
            </a:r>
            <a:r>
              <a:rPr lang="en-US" altLang="zh-CN" sz="1800" dirty="0" err="1"/>
              <a:t>Cabl</a:t>
            </a:r>
            <a:r>
              <a:rPr lang="en-US" altLang="zh-CN" sz="1800" dirty="0"/>
              <a:t>”</a:t>
            </a:r>
            <a:r>
              <a:rPr lang="zh-CN" altLang="en-US" sz="1800" dirty="0"/>
              <a:t>适配器的包，上面有</a:t>
            </a:r>
            <a:r>
              <a:rPr lang="en-US" altLang="zh-CN" sz="1800" dirty="0"/>
              <a:t>VGA</a:t>
            </a:r>
            <a:r>
              <a:rPr lang="zh-CN" altLang="en-US" sz="1800" dirty="0"/>
              <a:t>连接器的图片。</a:t>
            </a:r>
          </a:p>
          <a:p>
            <a:pPr>
              <a:lnSpc>
                <a:spcPct val="120000"/>
              </a:lnSpc>
            </a:pPr>
            <a:r>
              <a:rPr lang="zh-CN" altLang="en-US" sz="1800" dirty="0"/>
              <a:t>面板</a:t>
            </a:r>
            <a:r>
              <a:rPr lang="en-US" altLang="zh-CN" sz="1800" dirty="0"/>
              <a:t>3</a:t>
            </a:r>
            <a:r>
              <a:rPr lang="zh-CN" altLang="en-US" sz="1800" dirty="0"/>
              <a:t>：</a:t>
            </a:r>
            <a:r>
              <a:rPr lang="en-US" altLang="zh-CN" sz="1800" dirty="0"/>
              <a:t>VGA</a:t>
            </a:r>
            <a:r>
              <a:rPr lang="zh-CN" altLang="en-US" sz="1800" dirty="0"/>
              <a:t>连接器的特写最后是一个小型</a:t>
            </a:r>
            <a:r>
              <a:rPr lang="en-US" altLang="zh-CN" sz="1800" dirty="0"/>
              <a:t>Lightning</a:t>
            </a:r>
            <a:r>
              <a:rPr lang="zh-CN" altLang="en-US" sz="1800" dirty="0"/>
              <a:t>接口（用于为</a:t>
            </a:r>
            <a:r>
              <a:rPr lang="en-US" altLang="zh-CN" sz="1800" dirty="0"/>
              <a:t>iPhone</a:t>
            </a:r>
            <a:r>
              <a:rPr lang="zh-CN" altLang="en-US" sz="1800" dirty="0"/>
              <a:t>和其他苹果设备充电）。</a:t>
            </a:r>
          </a:p>
          <a:p>
            <a:pPr>
              <a:lnSpc>
                <a:spcPct val="120000"/>
              </a:lnSpc>
            </a:pPr>
            <a:endParaRPr lang="zh-CN" altLang="en-US" sz="1800" dirty="0"/>
          </a:p>
          <a:p>
            <a:pPr>
              <a:lnSpc>
                <a:spcPct val="120000"/>
              </a:lnSpc>
            </a:pPr>
            <a:r>
              <a:rPr lang="zh-CN" altLang="en-US" sz="1800" dirty="0"/>
              <a:t>这张图片中的幽默来自于将一个大型过时的</a:t>
            </a:r>
            <a:r>
              <a:rPr lang="en-US" altLang="zh-CN" sz="1800" dirty="0"/>
              <a:t>VGA</a:t>
            </a:r>
            <a:r>
              <a:rPr lang="zh-CN" altLang="en-US" sz="1800" dirty="0"/>
              <a:t>接口插入一个小型现代智能手机充电端口的荒谬。</a:t>
            </a:r>
          </a:p>
        </p:txBody>
      </p:sp>
      <p:pic>
        <p:nvPicPr>
          <p:cNvPr id="4" name="图片 3">
            <a:extLst>
              <a:ext uri="{FF2B5EF4-FFF2-40B4-BE49-F238E27FC236}">
                <a16:creationId xmlns:a16="http://schemas.microsoft.com/office/drawing/2014/main" id="{87B87CAB-7DF2-5BC7-2522-77E1AD33E527}"/>
              </a:ext>
            </a:extLst>
          </p:cNvPr>
          <p:cNvPicPr>
            <a:picLocks noChangeAspect="1"/>
          </p:cNvPicPr>
          <p:nvPr/>
        </p:nvPicPr>
        <p:blipFill>
          <a:blip r:embed="rId2"/>
          <a:stretch>
            <a:fillRect/>
          </a:stretch>
        </p:blipFill>
        <p:spPr>
          <a:xfrm>
            <a:off x="7097111" y="1423450"/>
            <a:ext cx="4582510" cy="4625471"/>
          </a:xfrm>
          <a:prstGeom prst="rect">
            <a:avLst/>
          </a:prstGeom>
        </p:spPr>
      </p:pic>
    </p:spTree>
    <p:extLst>
      <p:ext uri="{BB962C8B-B14F-4D97-AF65-F5344CB8AC3E}">
        <p14:creationId xmlns:p14="http://schemas.microsoft.com/office/powerpoint/2010/main" val="365640570"/>
      </p:ext>
    </p:extLst>
  </p:cSld>
  <p:clrMapOvr>
    <a:masterClrMapping/>
  </p:clrMapOvr>
  <mc:AlternateContent xmlns:mc="http://schemas.openxmlformats.org/markup-compatibility/2006" xmlns:p14="http://schemas.microsoft.com/office/powerpoint/2010/main">
    <mc:Choice Requires="p14">
      <p:transition spd="slow" p14:dur="2000" advTm="764"/>
    </mc:Choice>
    <mc:Fallback xmlns="">
      <p:transition spd="slow" advTm="764"/>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B650C-AC23-371D-14E3-F0CB15850388}"/>
              </a:ext>
            </a:extLst>
          </p:cNvPr>
          <p:cNvSpPr>
            <a:spLocks noGrp="1"/>
          </p:cNvSpPr>
          <p:nvPr>
            <p:ph type="title"/>
          </p:nvPr>
        </p:nvSpPr>
        <p:spPr/>
        <p:txBody>
          <a:bodyPr/>
          <a:lstStyle/>
          <a:p>
            <a:r>
              <a:rPr lang="en-US" altLang="zh-CN" dirty="0"/>
              <a:t>GPT 4 </a:t>
            </a:r>
            <a:r>
              <a:rPr lang="zh-CN" altLang="en-US" dirty="0"/>
              <a:t>插件商店：接入第三方大模型赋能的应用</a:t>
            </a:r>
          </a:p>
        </p:txBody>
      </p:sp>
      <p:sp>
        <p:nvSpPr>
          <p:cNvPr id="3" name="内容占位符 2">
            <a:extLst>
              <a:ext uri="{FF2B5EF4-FFF2-40B4-BE49-F238E27FC236}">
                <a16:creationId xmlns:a16="http://schemas.microsoft.com/office/drawing/2014/main" id="{CED4200A-31B8-5505-80E1-A1990BBE2983}"/>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C181B1C-316A-3E2D-9F0E-0215DF3583E6}"/>
              </a:ext>
            </a:extLst>
          </p:cNvPr>
          <p:cNvPicPr>
            <a:picLocks noChangeAspect="1"/>
          </p:cNvPicPr>
          <p:nvPr/>
        </p:nvPicPr>
        <p:blipFill>
          <a:blip r:embed="rId2"/>
          <a:stretch>
            <a:fillRect/>
          </a:stretch>
        </p:blipFill>
        <p:spPr>
          <a:xfrm>
            <a:off x="665824" y="1186318"/>
            <a:ext cx="11526175" cy="5582782"/>
          </a:xfrm>
          <a:prstGeom prst="rect">
            <a:avLst/>
          </a:prstGeom>
        </p:spPr>
      </p:pic>
    </p:spTree>
    <p:extLst>
      <p:ext uri="{BB962C8B-B14F-4D97-AF65-F5344CB8AC3E}">
        <p14:creationId xmlns:p14="http://schemas.microsoft.com/office/powerpoint/2010/main" val="2819740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4A7C7-E42A-D689-F35A-3D5D477BA9C5}"/>
              </a:ext>
            </a:extLst>
          </p:cNvPr>
          <p:cNvSpPr>
            <a:spLocks noGrp="1"/>
          </p:cNvSpPr>
          <p:nvPr>
            <p:ph type="title"/>
          </p:nvPr>
        </p:nvSpPr>
        <p:spPr/>
        <p:txBody>
          <a:bodyPr/>
          <a:lstStyle/>
          <a:p>
            <a:r>
              <a:rPr lang="en-US" altLang="zh-CN" dirty="0"/>
              <a:t>GPTs</a:t>
            </a:r>
            <a:r>
              <a:rPr lang="zh-CN" altLang="en-US" dirty="0"/>
              <a:t>：每个人都可以定义专用</a:t>
            </a:r>
            <a:r>
              <a:rPr lang="en-US" altLang="zh-CN" dirty="0"/>
              <a:t>GPT</a:t>
            </a:r>
            <a:r>
              <a:rPr lang="zh-CN" altLang="en-US" dirty="0"/>
              <a:t>，并共享</a:t>
            </a:r>
          </a:p>
        </p:txBody>
      </p:sp>
      <p:pic>
        <p:nvPicPr>
          <p:cNvPr id="5" name="图片 4">
            <a:extLst>
              <a:ext uri="{FF2B5EF4-FFF2-40B4-BE49-F238E27FC236}">
                <a16:creationId xmlns:a16="http://schemas.microsoft.com/office/drawing/2014/main" id="{27A3BFFE-7B45-761A-5754-045D4863F765}"/>
              </a:ext>
            </a:extLst>
          </p:cNvPr>
          <p:cNvPicPr>
            <a:picLocks noChangeAspect="1"/>
          </p:cNvPicPr>
          <p:nvPr/>
        </p:nvPicPr>
        <p:blipFill>
          <a:blip r:embed="rId2"/>
          <a:stretch>
            <a:fillRect/>
          </a:stretch>
        </p:blipFill>
        <p:spPr>
          <a:xfrm>
            <a:off x="0" y="1043716"/>
            <a:ext cx="12192000" cy="5725384"/>
          </a:xfrm>
          <a:prstGeom prst="rect">
            <a:avLst/>
          </a:prstGeom>
        </p:spPr>
      </p:pic>
      <p:sp>
        <p:nvSpPr>
          <p:cNvPr id="6" name="文本框 5">
            <a:extLst>
              <a:ext uri="{FF2B5EF4-FFF2-40B4-BE49-F238E27FC236}">
                <a16:creationId xmlns:a16="http://schemas.microsoft.com/office/drawing/2014/main" id="{C331BEBA-79D9-8C68-0F86-2733190FF38C}"/>
              </a:ext>
            </a:extLst>
          </p:cNvPr>
          <p:cNvSpPr txBox="1"/>
          <p:nvPr/>
        </p:nvSpPr>
        <p:spPr>
          <a:xfrm>
            <a:off x="6427694" y="2142565"/>
            <a:ext cx="3877985" cy="369332"/>
          </a:xfrm>
          <a:prstGeom prst="rect">
            <a:avLst/>
          </a:prstGeom>
          <a:noFill/>
        </p:spPr>
        <p:txBody>
          <a:bodyPr wrap="none" rtlCol="0">
            <a:spAutoFit/>
          </a:bodyPr>
          <a:lstStyle/>
          <a:p>
            <a:r>
              <a:rPr lang="zh-CN" altLang="en-US" b="1" dirty="0">
                <a:solidFill>
                  <a:srgbClr val="C00000"/>
                </a:solidFill>
              </a:rPr>
              <a:t>可以定义多个不同助手，来随时使用</a:t>
            </a:r>
          </a:p>
        </p:txBody>
      </p:sp>
    </p:spTree>
    <p:extLst>
      <p:ext uri="{BB962C8B-B14F-4D97-AF65-F5344CB8AC3E}">
        <p14:creationId xmlns:p14="http://schemas.microsoft.com/office/powerpoint/2010/main" val="30023467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06C14-F20F-14B9-D1CF-2473EB5C25EC}"/>
              </a:ext>
            </a:extLst>
          </p:cNvPr>
          <p:cNvSpPr>
            <a:spLocks noGrp="1"/>
          </p:cNvSpPr>
          <p:nvPr>
            <p:ph type="title"/>
          </p:nvPr>
        </p:nvSpPr>
        <p:spPr/>
        <p:txBody>
          <a:bodyPr/>
          <a:lstStyle/>
          <a:p>
            <a:r>
              <a:rPr lang="en-US" altLang="zh-CN" dirty="0"/>
              <a:t>GPT 4 </a:t>
            </a:r>
            <a:r>
              <a:rPr lang="zh-CN" altLang="en-US" dirty="0"/>
              <a:t>：</a:t>
            </a:r>
            <a:r>
              <a:rPr lang="en-US" altLang="zh-CN" dirty="0"/>
              <a:t> interpreter </a:t>
            </a:r>
            <a:r>
              <a:rPr lang="zh-CN" altLang="en-US" dirty="0"/>
              <a:t>高级数据分析</a:t>
            </a:r>
          </a:p>
        </p:txBody>
      </p:sp>
      <p:pic>
        <p:nvPicPr>
          <p:cNvPr id="5" name="图片 4">
            <a:extLst>
              <a:ext uri="{FF2B5EF4-FFF2-40B4-BE49-F238E27FC236}">
                <a16:creationId xmlns:a16="http://schemas.microsoft.com/office/drawing/2014/main" id="{859C1612-024E-AAC4-E556-2FB1A03C0681}"/>
              </a:ext>
            </a:extLst>
          </p:cNvPr>
          <p:cNvPicPr>
            <a:picLocks noChangeAspect="1"/>
          </p:cNvPicPr>
          <p:nvPr/>
        </p:nvPicPr>
        <p:blipFill>
          <a:blip r:embed="rId2"/>
          <a:stretch>
            <a:fillRect/>
          </a:stretch>
        </p:blipFill>
        <p:spPr>
          <a:xfrm>
            <a:off x="838200" y="1074099"/>
            <a:ext cx="7627323" cy="5548272"/>
          </a:xfrm>
          <a:prstGeom prst="rect">
            <a:avLst/>
          </a:prstGeom>
        </p:spPr>
      </p:pic>
      <p:sp>
        <p:nvSpPr>
          <p:cNvPr id="4" name="文本框 3">
            <a:extLst>
              <a:ext uri="{FF2B5EF4-FFF2-40B4-BE49-F238E27FC236}">
                <a16:creationId xmlns:a16="http://schemas.microsoft.com/office/drawing/2014/main" id="{F77A3509-9F99-907A-105C-1347A4462CC3}"/>
              </a:ext>
            </a:extLst>
          </p:cNvPr>
          <p:cNvSpPr txBox="1"/>
          <p:nvPr/>
        </p:nvSpPr>
        <p:spPr>
          <a:xfrm>
            <a:off x="8433785" y="1436265"/>
            <a:ext cx="3097323"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预告：将在第</a:t>
            </a:r>
            <a:r>
              <a:rPr lang="en-US" altLang="zh-CN" b="1" dirty="0">
                <a:solidFill>
                  <a:srgbClr val="0070C0"/>
                </a:solidFill>
                <a:latin typeface="微软雅黑" panose="020B0503020204020204" pitchFamily="34" charset="-122"/>
                <a:ea typeface="微软雅黑" panose="020B0503020204020204" pitchFamily="34" charset="-122"/>
              </a:rPr>
              <a:t>5</a:t>
            </a:r>
            <a:r>
              <a:rPr lang="zh-CN" altLang="en-US" b="1" dirty="0">
                <a:solidFill>
                  <a:srgbClr val="0070C0"/>
                </a:solidFill>
                <a:latin typeface="微软雅黑" panose="020B0503020204020204" pitchFamily="34" charset="-122"/>
                <a:ea typeface="微软雅黑" panose="020B0503020204020204" pitchFamily="34" charset="-122"/>
              </a:rPr>
              <a:t>节课详细介绍</a:t>
            </a:r>
          </a:p>
        </p:txBody>
      </p:sp>
    </p:spTree>
    <p:extLst>
      <p:ext uri="{BB962C8B-B14F-4D97-AF65-F5344CB8AC3E}">
        <p14:creationId xmlns:p14="http://schemas.microsoft.com/office/powerpoint/2010/main" val="3280881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A3FCE-4E0F-1A89-7011-45D90B1024EF}"/>
              </a:ext>
            </a:extLst>
          </p:cNvPr>
          <p:cNvSpPr>
            <a:spLocks noGrp="1"/>
          </p:cNvSpPr>
          <p:nvPr>
            <p:ph type="title"/>
          </p:nvPr>
        </p:nvSpPr>
        <p:spPr/>
        <p:txBody>
          <a:bodyPr/>
          <a:lstStyle/>
          <a:p>
            <a:r>
              <a:rPr lang="en-US" altLang="zh-CN" dirty="0"/>
              <a:t>ChatGPT</a:t>
            </a:r>
            <a:r>
              <a:rPr lang="zh-CN" altLang="en-US" dirty="0"/>
              <a:t>登上</a:t>
            </a:r>
            <a:r>
              <a:rPr lang="en-US" altLang="zh-CN" dirty="0"/>
              <a:t>TIME</a:t>
            </a:r>
            <a:r>
              <a:rPr lang="zh-CN" altLang="en-US" dirty="0"/>
              <a:t>封面</a:t>
            </a:r>
          </a:p>
        </p:txBody>
      </p:sp>
      <p:pic>
        <p:nvPicPr>
          <p:cNvPr id="1026" name="Picture 2">
            <a:extLst>
              <a:ext uri="{FF2B5EF4-FFF2-40B4-BE49-F238E27FC236}">
                <a16:creationId xmlns:a16="http://schemas.microsoft.com/office/drawing/2014/main" id="{A2CA90DF-0B53-6EA0-0AE9-AED58CEF7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122" y="1280160"/>
            <a:ext cx="3943878" cy="525526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AE95202-E86B-7068-7622-AF7AD1D2CA3A}"/>
              </a:ext>
            </a:extLst>
          </p:cNvPr>
          <p:cNvSpPr txBox="1"/>
          <p:nvPr/>
        </p:nvSpPr>
        <p:spPr>
          <a:xfrm>
            <a:off x="6970955" y="2578257"/>
            <a:ext cx="3549127" cy="1200329"/>
          </a:xfrm>
          <a:prstGeom prst="rect">
            <a:avLst/>
          </a:prstGeom>
          <a:noFill/>
        </p:spPr>
        <p:txBody>
          <a:bodyPr wrap="square">
            <a:spAutoFit/>
          </a:bodyPr>
          <a:lstStyle/>
          <a:p>
            <a:r>
              <a:rPr lang="en-US" altLang="zh-CN" sz="2400" b="0" i="0" dirty="0">
                <a:solidFill>
                  <a:srgbClr val="F73131"/>
                </a:solidFill>
                <a:effectLst/>
                <a:latin typeface="Arial" panose="020B0604020202020204" pitchFamily="34" charset="0"/>
              </a:rPr>
              <a:t>2023</a:t>
            </a:r>
            <a:r>
              <a:rPr lang="zh-CN" altLang="en-US" sz="2400" b="0" i="0" dirty="0">
                <a:solidFill>
                  <a:srgbClr val="333333"/>
                </a:solidFill>
                <a:effectLst/>
                <a:latin typeface="Arial" panose="020B0604020202020204" pitchFamily="34" charset="0"/>
              </a:rPr>
              <a:t>年</a:t>
            </a:r>
            <a:r>
              <a:rPr lang="en-US" altLang="zh-CN" sz="2400" b="0" i="0" dirty="0">
                <a:solidFill>
                  <a:srgbClr val="333333"/>
                </a:solidFill>
                <a:effectLst/>
                <a:latin typeface="Arial" panose="020B0604020202020204" pitchFamily="34" charset="0"/>
              </a:rPr>
              <a:t>2</a:t>
            </a:r>
            <a:r>
              <a:rPr lang="zh-CN" altLang="en-US" sz="2400" b="0" i="0" dirty="0">
                <a:solidFill>
                  <a:srgbClr val="333333"/>
                </a:solidFill>
                <a:effectLst/>
                <a:latin typeface="Arial" panose="020B0604020202020204" pitchFamily="34" charset="0"/>
              </a:rPr>
              <a:t>月</a:t>
            </a:r>
            <a:endParaRPr lang="en-US" altLang="zh-CN" sz="2400" b="0" i="0" dirty="0">
              <a:solidFill>
                <a:srgbClr val="333333"/>
              </a:solidFill>
              <a:effectLst/>
              <a:latin typeface="Arial" panose="020B0604020202020204" pitchFamily="34" charset="0"/>
            </a:endParaRPr>
          </a:p>
          <a:p>
            <a:endParaRPr lang="en-US" altLang="zh-CN" sz="2400" dirty="0">
              <a:solidFill>
                <a:srgbClr val="333333"/>
              </a:solidFill>
              <a:latin typeface="Arial" panose="020B0604020202020204" pitchFamily="34" charset="0"/>
            </a:endParaRPr>
          </a:p>
          <a:p>
            <a:r>
              <a:rPr lang="zh-CN" altLang="en-US" sz="2400" dirty="0">
                <a:solidFill>
                  <a:srgbClr val="333333"/>
                </a:solidFill>
                <a:latin typeface="Arial" panose="020B0604020202020204" pitchFamily="34" charset="0"/>
              </a:rPr>
              <a:t>对</a:t>
            </a:r>
            <a:r>
              <a:rPr lang="en-US" altLang="zh-CN" sz="2400" dirty="0">
                <a:solidFill>
                  <a:srgbClr val="333333"/>
                </a:solidFill>
                <a:latin typeface="Arial" panose="020B0604020202020204" pitchFamily="34" charset="0"/>
              </a:rPr>
              <a:t>ChatGPT</a:t>
            </a:r>
            <a:r>
              <a:rPr lang="zh-CN" altLang="en-US" sz="2400" dirty="0">
                <a:solidFill>
                  <a:srgbClr val="333333"/>
                </a:solidFill>
                <a:latin typeface="Arial" panose="020B0604020202020204" pitchFamily="34" charset="0"/>
              </a:rPr>
              <a:t>进行了专访</a:t>
            </a:r>
            <a:endParaRPr lang="zh-CN" altLang="en-US" sz="2400" dirty="0"/>
          </a:p>
        </p:txBody>
      </p:sp>
    </p:spTree>
    <p:extLst>
      <p:ext uri="{BB962C8B-B14F-4D97-AF65-F5344CB8AC3E}">
        <p14:creationId xmlns:p14="http://schemas.microsoft.com/office/powerpoint/2010/main" val="23474373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73D1F8-D338-A27D-A655-823322538333}"/>
              </a:ext>
            </a:extLst>
          </p:cNvPr>
          <p:cNvSpPr>
            <a:spLocks noGrp="1"/>
          </p:cNvSpPr>
          <p:nvPr>
            <p:ph type="title"/>
          </p:nvPr>
        </p:nvSpPr>
        <p:spPr/>
        <p:txBody>
          <a:bodyPr/>
          <a:lstStyle/>
          <a:p>
            <a:r>
              <a:rPr lang="en-US" altLang="zh-CN" dirty="0"/>
              <a:t>ChatGPT Plus</a:t>
            </a:r>
            <a:r>
              <a:rPr lang="zh-CN" altLang="en-US" dirty="0"/>
              <a:t>用户</a:t>
            </a:r>
            <a:r>
              <a:rPr lang="en-US" altLang="zh-CN" dirty="0"/>
              <a:t> </a:t>
            </a:r>
            <a:r>
              <a:rPr lang="zh-CN" altLang="en-US" dirty="0"/>
              <a:t>支持使用</a:t>
            </a:r>
            <a:r>
              <a:rPr lang="en-US" altLang="zh-CN" dirty="0"/>
              <a:t>DALL.E 3 </a:t>
            </a:r>
            <a:r>
              <a:rPr lang="zh-CN" altLang="en-US" dirty="0"/>
              <a:t>图像生成大模型</a:t>
            </a:r>
          </a:p>
        </p:txBody>
      </p:sp>
      <p:pic>
        <p:nvPicPr>
          <p:cNvPr id="6" name="图片 5">
            <a:extLst>
              <a:ext uri="{FF2B5EF4-FFF2-40B4-BE49-F238E27FC236}">
                <a16:creationId xmlns:a16="http://schemas.microsoft.com/office/drawing/2014/main" id="{0FA43109-F356-89CE-D354-E8FA60A91F50}"/>
              </a:ext>
            </a:extLst>
          </p:cNvPr>
          <p:cNvPicPr>
            <a:picLocks noChangeAspect="1"/>
          </p:cNvPicPr>
          <p:nvPr/>
        </p:nvPicPr>
        <p:blipFill>
          <a:blip r:embed="rId2"/>
          <a:stretch>
            <a:fillRect/>
          </a:stretch>
        </p:blipFill>
        <p:spPr>
          <a:xfrm>
            <a:off x="1056442" y="1238078"/>
            <a:ext cx="6575986" cy="5018344"/>
          </a:xfrm>
          <a:prstGeom prst="rect">
            <a:avLst/>
          </a:prstGeom>
        </p:spPr>
      </p:pic>
    </p:spTree>
    <p:extLst>
      <p:ext uri="{BB962C8B-B14F-4D97-AF65-F5344CB8AC3E}">
        <p14:creationId xmlns:p14="http://schemas.microsoft.com/office/powerpoint/2010/main" val="37218763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55841-9743-F27F-601D-A6AEF6367DCD}"/>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BFF01697-A948-39C4-70EF-1492EAB98298}"/>
              </a:ext>
            </a:extLst>
          </p:cNvPr>
          <p:cNvSpPr>
            <a:spLocks noGrp="1"/>
          </p:cNvSpPr>
          <p:nvPr>
            <p:ph idx="1"/>
          </p:nvPr>
        </p:nvSpPr>
        <p:spPr/>
        <p:txBody>
          <a:bodyPr/>
          <a:lstStyle/>
          <a:p>
            <a:r>
              <a:rPr lang="zh-CN" altLang="en-US" b="1" dirty="0"/>
              <a:t>能力最强的大模型</a:t>
            </a:r>
            <a:r>
              <a:rPr lang="zh-CN" altLang="en-US" dirty="0"/>
              <a:t>：</a:t>
            </a:r>
            <a:r>
              <a:rPr lang="en-US" altLang="zh-CN" dirty="0"/>
              <a:t>GPT 4</a:t>
            </a:r>
            <a:r>
              <a:rPr lang="zh-CN" altLang="en-US" dirty="0"/>
              <a:t>，支持上传文件做数据分析、包括很多插件， </a:t>
            </a:r>
            <a:r>
              <a:rPr lang="zh-CN" altLang="en-US" b="1" dirty="0">
                <a:solidFill>
                  <a:srgbClr val="C00000"/>
                </a:solidFill>
              </a:rPr>
              <a:t>缺点</a:t>
            </a:r>
            <a:r>
              <a:rPr lang="zh-CN" altLang="en-US" dirty="0"/>
              <a:t>：每月订阅</a:t>
            </a:r>
            <a:r>
              <a:rPr lang="en-US" altLang="zh-CN" dirty="0"/>
              <a:t>20</a:t>
            </a:r>
            <a:r>
              <a:rPr lang="zh-CN" altLang="en-US" dirty="0"/>
              <a:t>美金，</a:t>
            </a:r>
            <a:r>
              <a:rPr lang="en-US" altLang="zh-CN" dirty="0"/>
              <a:t>3</a:t>
            </a:r>
            <a:r>
              <a:rPr lang="zh-CN" altLang="en-US" dirty="0"/>
              <a:t>小时访问</a:t>
            </a:r>
            <a:r>
              <a:rPr lang="en-US" altLang="zh-CN" dirty="0"/>
              <a:t>40</a:t>
            </a:r>
            <a:r>
              <a:rPr lang="zh-CN" altLang="en-US" dirty="0"/>
              <a:t>次，访问受限</a:t>
            </a:r>
            <a:endParaRPr lang="en-US" altLang="zh-CN" dirty="0"/>
          </a:p>
          <a:p>
            <a:r>
              <a:rPr lang="zh-CN" altLang="en-US" b="1" dirty="0"/>
              <a:t>适合工作的大模型</a:t>
            </a:r>
            <a:r>
              <a:rPr lang="zh-CN" altLang="en-US" dirty="0"/>
              <a:t>：</a:t>
            </a:r>
            <a:r>
              <a:rPr lang="en-US" altLang="zh-CN" dirty="0"/>
              <a:t>ChatGPT</a:t>
            </a:r>
            <a:r>
              <a:rPr lang="zh-CN" altLang="en-US" dirty="0"/>
              <a:t>， </a:t>
            </a:r>
            <a:r>
              <a:rPr lang="en-US" altLang="zh-CN" dirty="0"/>
              <a:t>web</a:t>
            </a:r>
            <a:r>
              <a:rPr lang="zh-CN" altLang="en-US" dirty="0"/>
              <a:t>版免费无限次使用，能力超过大多数其他模型，  </a:t>
            </a:r>
            <a:r>
              <a:rPr lang="zh-CN" altLang="en-US" b="1" dirty="0">
                <a:solidFill>
                  <a:srgbClr val="C00000"/>
                </a:solidFill>
              </a:rPr>
              <a:t>缺点</a:t>
            </a:r>
            <a:r>
              <a:rPr lang="zh-CN" altLang="en-US" dirty="0"/>
              <a:t>：访问受限，能力与</a:t>
            </a:r>
            <a:r>
              <a:rPr lang="en-US" altLang="zh-CN" dirty="0"/>
              <a:t>GPT 4</a:t>
            </a:r>
            <a:r>
              <a:rPr lang="zh-CN" altLang="en-US" dirty="0"/>
              <a:t>有差距</a:t>
            </a:r>
            <a:endParaRPr lang="en-US" altLang="zh-CN" dirty="0"/>
          </a:p>
          <a:p>
            <a:r>
              <a:rPr lang="zh-CN" altLang="en-US" b="1" dirty="0"/>
              <a:t>适合入门学习的大模型</a:t>
            </a:r>
            <a:r>
              <a:rPr lang="zh-CN" altLang="en-US" dirty="0"/>
              <a:t>：百度文心一言，免费使用，大量提示语案例，符合国人使用习惯，  </a:t>
            </a:r>
            <a:r>
              <a:rPr lang="zh-CN" altLang="en-US" b="1" dirty="0">
                <a:solidFill>
                  <a:srgbClr val="C00000"/>
                </a:solidFill>
              </a:rPr>
              <a:t>缺点</a:t>
            </a:r>
            <a:r>
              <a:rPr lang="zh-CN" altLang="en-US" dirty="0"/>
              <a:t>：实际答案水平还有差距</a:t>
            </a:r>
            <a:endParaRPr lang="en-US" altLang="zh-CN" dirty="0"/>
          </a:p>
          <a:p>
            <a:endParaRPr lang="en-US" altLang="zh-CN" dirty="0"/>
          </a:p>
          <a:p>
            <a:r>
              <a:rPr lang="zh-CN" altLang="en-US" b="1" dirty="0"/>
              <a:t>好消息</a:t>
            </a:r>
            <a:r>
              <a:rPr lang="zh-CN" altLang="en-US" dirty="0"/>
              <a:t>：</a:t>
            </a:r>
            <a:r>
              <a:rPr lang="zh-CN" altLang="en-US" b="1" dirty="0">
                <a:solidFill>
                  <a:srgbClr val="C00000"/>
                </a:solidFill>
              </a:rPr>
              <a:t>大模型的交互方式和使用方式基本一致，后续课程内容对所有大模型都适用。</a:t>
            </a:r>
            <a:r>
              <a:rPr lang="zh-CN" altLang="en-US" dirty="0"/>
              <a:t>（但是编程调用</a:t>
            </a:r>
            <a:r>
              <a:rPr lang="en-US" altLang="zh-CN" dirty="0"/>
              <a:t>API</a:t>
            </a:r>
            <a:r>
              <a:rPr lang="zh-CN" altLang="en-US" dirty="0"/>
              <a:t>，每个模型有差异）</a:t>
            </a:r>
            <a:endParaRPr lang="en-US" altLang="zh-CN" dirty="0"/>
          </a:p>
          <a:p>
            <a:endParaRPr lang="zh-CN" altLang="en-US" dirty="0"/>
          </a:p>
        </p:txBody>
      </p:sp>
    </p:spTree>
    <p:extLst>
      <p:ext uri="{BB962C8B-B14F-4D97-AF65-F5344CB8AC3E}">
        <p14:creationId xmlns:p14="http://schemas.microsoft.com/office/powerpoint/2010/main" val="41299150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EA7AD1-E2DA-4633-3426-6C487478CCE7}"/>
              </a:ext>
            </a:extLst>
          </p:cNvPr>
          <p:cNvSpPr>
            <a:spLocks noGrp="1"/>
          </p:cNvSpPr>
          <p:nvPr>
            <p:ph type="title"/>
          </p:nvPr>
        </p:nvSpPr>
        <p:spPr/>
        <p:txBody>
          <a:bodyPr>
            <a:normAutofit/>
          </a:bodyPr>
          <a:lstStyle/>
          <a:p>
            <a:r>
              <a:rPr lang="en-US" altLang="zh-CN" sz="4800" dirty="0"/>
              <a:t>ChatGPT</a:t>
            </a:r>
            <a:r>
              <a:rPr lang="zh-CN" altLang="en-US" sz="4800" dirty="0"/>
              <a:t>及其他大模型的风险与挑战</a:t>
            </a:r>
          </a:p>
        </p:txBody>
      </p:sp>
      <p:sp>
        <p:nvSpPr>
          <p:cNvPr id="5" name="文本占位符 4">
            <a:extLst>
              <a:ext uri="{FF2B5EF4-FFF2-40B4-BE49-F238E27FC236}">
                <a16:creationId xmlns:a16="http://schemas.microsoft.com/office/drawing/2014/main" id="{B69AAF98-B21A-26FC-4170-13DB1E835E92}"/>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77751757"/>
      </p:ext>
    </p:extLst>
  </p:cSld>
  <p:clrMapOvr>
    <a:masterClrMapping/>
  </p:clrMapOvr>
  <mc:AlternateContent xmlns:mc="http://schemas.openxmlformats.org/markup-compatibility/2006" xmlns:p14="http://schemas.microsoft.com/office/powerpoint/2010/main">
    <mc:Choice Requires="p14">
      <p:transition spd="slow" p14:dur="2000" advTm="500"/>
    </mc:Choice>
    <mc:Fallback xmlns="">
      <p:transition spd="slow" advTm="5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EF68D4-0EE6-EE5D-0682-D181CEF77A12}"/>
              </a:ext>
            </a:extLst>
          </p:cNvPr>
          <p:cNvPicPr>
            <a:picLocks noChangeAspect="1"/>
          </p:cNvPicPr>
          <p:nvPr/>
        </p:nvPicPr>
        <p:blipFill>
          <a:blip r:embed="rId2"/>
          <a:stretch>
            <a:fillRect/>
          </a:stretch>
        </p:blipFill>
        <p:spPr>
          <a:xfrm>
            <a:off x="1085443" y="4040904"/>
            <a:ext cx="6134632" cy="2728196"/>
          </a:xfrm>
          <a:prstGeom prst="rect">
            <a:avLst/>
          </a:prstGeom>
        </p:spPr>
      </p:pic>
      <p:sp>
        <p:nvSpPr>
          <p:cNvPr id="4" name="标题 3">
            <a:extLst>
              <a:ext uri="{FF2B5EF4-FFF2-40B4-BE49-F238E27FC236}">
                <a16:creationId xmlns:a16="http://schemas.microsoft.com/office/drawing/2014/main" id="{B1680368-2F48-8C67-EAD5-A990B6126D92}"/>
              </a:ext>
            </a:extLst>
          </p:cNvPr>
          <p:cNvSpPr>
            <a:spLocks noGrp="1"/>
          </p:cNvSpPr>
          <p:nvPr>
            <p:ph type="title"/>
          </p:nvPr>
        </p:nvSpPr>
        <p:spPr/>
        <p:txBody>
          <a:bodyPr/>
          <a:lstStyle/>
          <a:p>
            <a:r>
              <a:rPr lang="zh-CN" altLang="en-US" dirty="0"/>
              <a:t>幻觉</a:t>
            </a:r>
            <a:r>
              <a:rPr lang="en-US" altLang="zh-CN" b="0" i="0" dirty="0">
                <a:solidFill>
                  <a:srgbClr val="333333"/>
                </a:solidFill>
                <a:effectLst/>
                <a:latin typeface="Arial" panose="020B0604020202020204" pitchFamily="34" charset="0"/>
              </a:rPr>
              <a:t>Hallucinations  </a:t>
            </a:r>
            <a:r>
              <a:rPr lang="zh-CN" altLang="en-US" b="0" i="0" dirty="0">
                <a:solidFill>
                  <a:srgbClr val="333333"/>
                </a:solidFill>
                <a:effectLst/>
                <a:latin typeface="Arial" panose="020B0604020202020204" pitchFamily="34" charset="0"/>
              </a:rPr>
              <a:t>一本正经胡说八道</a:t>
            </a:r>
            <a:endParaRPr lang="zh-CN" altLang="en-US" dirty="0"/>
          </a:p>
        </p:txBody>
      </p:sp>
      <p:sp>
        <p:nvSpPr>
          <p:cNvPr id="5" name="内容占位符 4">
            <a:extLst>
              <a:ext uri="{FF2B5EF4-FFF2-40B4-BE49-F238E27FC236}">
                <a16:creationId xmlns:a16="http://schemas.microsoft.com/office/drawing/2014/main" id="{A547F7DD-0A60-8E3B-5E54-B294D3F9E131}"/>
              </a:ext>
            </a:extLst>
          </p:cNvPr>
          <p:cNvSpPr>
            <a:spLocks noGrp="1"/>
          </p:cNvSpPr>
          <p:nvPr>
            <p:ph idx="1"/>
          </p:nvPr>
        </p:nvSpPr>
        <p:spPr/>
        <p:txBody>
          <a:bodyPr>
            <a:normAutofit/>
          </a:bodyPr>
          <a:lstStyle/>
          <a:p>
            <a:pPr>
              <a:lnSpc>
                <a:spcPct val="100000"/>
              </a:lnSpc>
            </a:pPr>
            <a:r>
              <a:rPr lang="zh-CN" altLang="en-US" sz="2400" b="0" i="0" dirty="0">
                <a:solidFill>
                  <a:srgbClr val="222222"/>
                </a:solidFill>
                <a:effectLst/>
                <a:latin typeface="arial" panose="020B0604020202020204" pitchFamily="34" charset="0"/>
              </a:rPr>
              <a:t>指的是 </a:t>
            </a:r>
            <a:r>
              <a:rPr lang="en-US" altLang="zh-CN" sz="2400" b="0" i="0" dirty="0">
                <a:solidFill>
                  <a:srgbClr val="222222"/>
                </a:solidFill>
                <a:effectLst/>
                <a:latin typeface="arial" panose="020B0604020202020204" pitchFamily="34" charset="0"/>
              </a:rPr>
              <a:t>AI </a:t>
            </a:r>
            <a:r>
              <a:rPr lang="zh-CN" altLang="en-US" sz="2400" b="0" i="0" dirty="0">
                <a:solidFill>
                  <a:srgbClr val="222222"/>
                </a:solidFill>
                <a:effectLst/>
                <a:latin typeface="arial" panose="020B0604020202020204" pitchFamily="34" charset="0"/>
              </a:rPr>
              <a:t>生成的文本中的错误，这些错误在语义或句法上是合理的，但实际上是不正确或无意义的</a:t>
            </a:r>
            <a:endParaRPr lang="en-US" altLang="zh-CN" sz="2400" b="0" i="0" dirty="0">
              <a:solidFill>
                <a:srgbClr val="222222"/>
              </a:solidFill>
              <a:effectLst/>
              <a:latin typeface="arial" panose="020B0604020202020204" pitchFamily="34" charset="0"/>
            </a:endParaRPr>
          </a:p>
          <a:p>
            <a:pPr>
              <a:lnSpc>
                <a:spcPct val="100000"/>
              </a:lnSpc>
            </a:pPr>
            <a:r>
              <a:rPr lang="zh-CN" altLang="en-US" sz="2400" b="0" i="0" dirty="0">
                <a:solidFill>
                  <a:srgbClr val="222222"/>
                </a:solidFill>
                <a:effectLst/>
                <a:latin typeface="arial" panose="020B0604020202020204" pitchFamily="34" charset="0"/>
              </a:rPr>
              <a:t>本质上来说，大型语言模型（</a:t>
            </a:r>
            <a:r>
              <a:rPr lang="en-US" altLang="zh-CN" sz="2400" b="0" i="0" dirty="0">
                <a:solidFill>
                  <a:srgbClr val="222222"/>
                </a:solidFill>
                <a:effectLst/>
                <a:latin typeface="arial" panose="020B0604020202020204" pitchFamily="34" charset="0"/>
              </a:rPr>
              <a:t>LLMs</a:t>
            </a:r>
            <a:r>
              <a:rPr lang="zh-CN" altLang="en-US" sz="2400" b="0" i="0" dirty="0">
                <a:solidFill>
                  <a:srgbClr val="222222"/>
                </a:solidFill>
                <a:effectLst/>
                <a:latin typeface="arial" panose="020B0604020202020204" pitchFamily="34" charset="0"/>
              </a:rPr>
              <a:t>）的设计，</a:t>
            </a:r>
            <a:r>
              <a:rPr lang="zh-CN" altLang="en-US" sz="2400" b="1" i="0" dirty="0">
                <a:solidFill>
                  <a:srgbClr val="C00000"/>
                </a:solidFill>
                <a:effectLst/>
                <a:latin typeface="arial" panose="020B0604020202020204" pitchFamily="34" charset="0"/>
              </a:rPr>
              <a:t>仅仅是基于语言的「统计概率」，完全没有「现实世界的经验</a:t>
            </a:r>
            <a:r>
              <a:rPr lang="zh-CN" altLang="en-US" sz="2400" b="0" i="0" dirty="0">
                <a:solidFill>
                  <a:srgbClr val="222222"/>
                </a:solidFill>
                <a:effectLst/>
                <a:latin typeface="arial" panose="020B0604020202020204" pitchFamily="34" charset="0"/>
              </a:rPr>
              <a:t>。」</a:t>
            </a:r>
            <a:endParaRPr lang="en-US" altLang="zh-CN" sz="2400" dirty="0">
              <a:solidFill>
                <a:srgbClr val="222222"/>
              </a:solidFill>
              <a:latin typeface="arial" panose="020B0604020202020204" pitchFamily="34" charset="0"/>
            </a:endParaRPr>
          </a:p>
          <a:p>
            <a:pPr>
              <a:lnSpc>
                <a:spcPct val="100000"/>
              </a:lnSpc>
            </a:pPr>
            <a:r>
              <a:rPr lang="zh-CN" altLang="en-US" sz="2400" b="0" i="0" dirty="0">
                <a:solidFill>
                  <a:srgbClr val="222222"/>
                </a:solidFill>
                <a:effectLst/>
                <a:latin typeface="arial" panose="020B0604020202020204" pitchFamily="34" charset="0"/>
              </a:rPr>
              <a:t>它们接受的是「无监督学习（</a:t>
            </a:r>
            <a:r>
              <a:rPr lang="en-US" altLang="zh-CN" sz="2400" b="0" i="0" dirty="0">
                <a:solidFill>
                  <a:srgbClr val="222222"/>
                </a:solidFill>
                <a:effectLst/>
                <a:latin typeface="arial" panose="020B0604020202020204" pitchFamily="34" charset="0"/>
              </a:rPr>
              <a:t>unsupervised learning</a:t>
            </a:r>
            <a:r>
              <a:rPr lang="zh-CN" altLang="en-US" sz="2400" b="0" i="0" dirty="0">
                <a:solidFill>
                  <a:srgbClr val="222222"/>
                </a:solidFill>
                <a:effectLst/>
                <a:latin typeface="arial" panose="020B0604020202020204" pitchFamily="34" charset="0"/>
              </a:rPr>
              <a:t>）」的训练，它们不知道什么是正确的，什么是不正确的</a:t>
            </a:r>
            <a:endParaRPr lang="zh-CN" altLang="en-US" sz="2400" dirty="0"/>
          </a:p>
        </p:txBody>
      </p:sp>
    </p:spTree>
    <p:extLst>
      <p:ext uri="{BB962C8B-B14F-4D97-AF65-F5344CB8AC3E}">
        <p14:creationId xmlns:p14="http://schemas.microsoft.com/office/powerpoint/2010/main" val="4256494063"/>
      </p:ext>
    </p:extLst>
  </p:cSld>
  <p:clrMapOvr>
    <a:masterClrMapping/>
  </p:clrMapOvr>
  <mc:AlternateContent xmlns:mc="http://schemas.openxmlformats.org/markup-compatibility/2006" xmlns:p14="http://schemas.microsoft.com/office/powerpoint/2010/main">
    <mc:Choice Requires="p14">
      <p:transition spd="slow" p14:dur="2000" advTm="359"/>
    </mc:Choice>
    <mc:Fallback xmlns="">
      <p:transition spd="slow" advTm="359"/>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40D9664-18B0-6455-4E51-E177CAB9F119}"/>
              </a:ext>
            </a:extLst>
          </p:cNvPr>
          <p:cNvSpPr>
            <a:spLocks noGrp="1"/>
          </p:cNvSpPr>
          <p:nvPr>
            <p:ph type="title"/>
          </p:nvPr>
        </p:nvSpPr>
        <p:spPr/>
        <p:txBody>
          <a:bodyPr/>
          <a:lstStyle/>
          <a:p>
            <a:r>
              <a:rPr lang="zh-CN" altLang="en-US" dirty="0"/>
              <a:t>滥用风险</a:t>
            </a:r>
          </a:p>
        </p:txBody>
      </p:sp>
      <p:sp>
        <p:nvSpPr>
          <p:cNvPr id="5" name="内容占位符 4">
            <a:extLst>
              <a:ext uri="{FF2B5EF4-FFF2-40B4-BE49-F238E27FC236}">
                <a16:creationId xmlns:a16="http://schemas.microsoft.com/office/drawing/2014/main" id="{A3ECBE6D-BB3A-0E38-61A3-899E028F9C4C}"/>
              </a:ext>
            </a:extLst>
          </p:cNvPr>
          <p:cNvSpPr>
            <a:spLocks noGrp="1"/>
          </p:cNvSpPr>
          <p:nvPr>
            <p:ph idx="1"/>
          </p:nvPr>
        </p:nvSpPr>
        <p:spPr/>
        <p:txBody>
          <a:bodyPr/>
          <a:lstStyle/>
          <a:p>
            <a:r>
              <a:rPr lang="zh-CN" altLang="en-US" dirty="0"/>
              <a:t>学生在课堂测验或考试过程中直接使用 </a:t>
            </a:r>
            <a:r>
              <a:rPr lang="en-US" altLang="zh-CN" dirty="0"/>
              <a:t>ChatGPT </a:t>
            </a:r>
            <a:r>
              <a:rPr lang="zh-CN" altLang="en-US" dirty="0"/>
              <a:t>的结果作为答案进行作弊；</a:t>
            </a:r>
            <a:endParaRPr lang="en-US" altLang="zh-CN" dirty="0"/>
          </a:p>
          <a:p>
            <a:r>
              <a:rPr lang="zh-CN" altLang="en-US" dirty="0"/>
              <a:t>研究人员使用 </a:t>
            </a:r>
            <a:r>
              <a:rPr lang="en-US" altLang="zh-CN" dirty="0"/>
              <a:t>ChatGPT </a:t>
            </a:r>
            <a:r>
              <a:rPr lang="zh-CN" altLang="en-US" dirty="0"/>
              <a:t>来进行写作的学术不规范行为；</a:t>
            </a:r>
            <a:endParaRPr lang="en-US" altLang="zh-CN" dirty="0"/>
          </a:p>
          <a:p>
            <a:r>
              <a:rPr lang="zh-CN" altLang="en-US" dirty="0"/>
              <a:t>不法分子利用 </a:t>
            </a:r>
            <a:r>
              <a:rPr lang="en-US" altLang="zh-CN" dirty="0"/>
              <a:t>ChatGPT </a:t>
            </a:r>
            <a:r>
              <a:rPr lang="zh-CN" altLang="en-US" dirty="0"/>
              <a:t>来制造假新闻或谣言。</a:t>
            </a:r>
            <a:endParaRPr lang="en-US" altLang="zh-CN" dirty="0"/>
          </a:p>
          <a:p>
            <a:endParaRPr lang="en-US" altLang="zh-CN" dirty="0"/>
          </a:p>
          <a:p>
            <a:r>
              <a:rPr lang="en-US" altLang="zh-CN" dirty="0"/>
              <a:t>2023 </a:t>
            </a:r>
            <a:r>
              <a:rPr lang="zh-CN" altLang="en-US" dirty="0"/>
              <a:t>年 </a:t>
            </a:r>
            <a:r>
              <a:rPr lang="en-US" altLang="zh-CN" dirty="0"/>
              <a:t>1 </a:t>
            </a:r>
            <a:r>
              <a:rPr lang="zh-CN" altLang="en-US" dirty="0"/>
              <a:t>月 </a:t>
            </a:r>
            <a:r>
              <a:rPr lang="en-US" altLang="zh-CN" dirty="0"/>
              <a:t>31 </a:t>
            </a:r>
            <a:r>
              <a:rPr lang="zh-CN" altLang="en-US" dirty="0"/>
              <a:t>日，开发 </a:t>
            </a:r>
            <a:r>
              <a:rPr lang="en-US" altLang="zh-CN" dirty="0"/>
              <a:t>ChatGPT </a:t>
            </a:r>
            <a:r>
              <a:rPr lang="zh-CN" altLang="en-US" dirty="0"/>
              <a:t>的 </a:t>
            </a:r>
            <a:r>
              <a:rPr lang="en-US" altLang="zh-CN" dirty="0"/>
              <a:t>OpenAI </a:t>
            </a:r>
            <a:r>
              <a:rPr lang="zh-CN" altLang="en-US" dirty="0"/>
              <a:t>公司发布了一个能够鉴别 </a:t>
            </a:r>
            <a:r>
              <a:rPr lang="en-US" altLang="zh-CN" dirty="0"/>
              <a:t>AI </a:t>
            </a:r>
            <a:r>
              <a:rPr lang="zh-CN" altLang="en-US" dirty="0"/>
              <a:t>生成文本的分类器</a:t>
            </a:r>
            <a:r>
              <a:rPr lang="en-US" altLang="zh-CN" dirty="0"/>
              <a:t>3</a:t>
            </a:r>
            <a:r>
              <a:rPr lang="zh-CN" altLang="en-US" dirty="0"/>
              <a:t>。根据 </a:t>
            </a:r>
            <a:r>
              <a:rPr lang="en-US" altLang="zh-CN" dirty="0"/>
              <a:t>OpenAI </a:t>
            </a:r>
            <a:r>
              <a:rPr lang="zh-CN" altLang="en-US" dirty="0"/>
              <a:t>公布的测试结果，该分类器对于“</a:t>
            </a:r>
            <a:r>
              <a:rPr lang="en-US" altLang="zh-CN" dirty="0"/>
              <a:t>AI </a:t>
            </a:r>
            <a:r>
              <a:rPr lang="zh-CN" altLang="en-US" dirty="0"/>
              <a:t>生成文本”类别的召回率只有 </a:t>
            </a:r>
            <a:r>
              <a:rPr lang="en-US" altLang="zh-CN" dirty="0"/>
              <a:t>26%</a:t>
            </a:r>
            <a:r>
              <a:rPr lang="zh-CN" altLang="en-US" dirty="0"/>
              <a:t>。</a:t>
            </a:r>
          </a:p>
        </p:txBody>
      </p:sp>
    </p:spTree>
    <p:extLst>
      <p:ext uri="{BB962C8B-B14F-4D97-AF65-F5344CB8AC3E}">
        <p14:creationId xmlns:p14="http://schemas.microsoft.com/office/powerpoint/2010/main" val="4075181743"/>
      </p:ext>
    </p:extLst>
  </p:cSld>
  <p:clrMapOvr>
    <a:masterClrMapping/>
  </p:clrMapOvr>
  <mc:AlternateContent xmlns:mc="http://schemas.openxmlformats.org/markup-compatibility/2006" xmlns:p14="http://schemas.microsoft.com/office/powerpoint/2010/main">
    <mc:Choice Requires="p14">
      <p:transition spd="slow" p14:dur="2000" advTm="335"/>
    </mc:Choice>
    <mc:Fallback xmlns="">
      <p:transition spd="slow" advTm="335"/>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958E4-CA20-E915-FDF8-A01F5A945C2B}"/>
              </a:ext>
            </a:extLst>
          </p:cNvPr>
          <p:cNvSpPr>
            <a:spLocks noGrp="1"/>
          </p:cNvSpPr>
          <p:nvPr>
            <p:ph type="title"/>
          </p:nvPr>
        </p:nvSpPr>
        <p:spPr/>
        <p:txBody>
          <a:bodyPr/>
          <a:lstStyle/>
          <a:p>
            <a:r>
              <a:rPr lang="zh-CN" altLang="en-US" dirty="0"/>
              <a:t>错误信息</a:t>
            </a:r>
            <a:r>
              <a:rPr lang="en-US" altLang="zh-CN" dirty="0"/>
              <a:t>/</a:t>
            </a:r>
            <a:r>
              <a:rPr lang="zh-CN" altLang="en-US" dirty="0"/>
              <a:t>用户身心伤害</a:t>
            </a:r>
          </a:p>
        </p:txBody>
      </p:sp>
      <p:sp>
        <p:nvSpPr>
          <p:cNvPr id="3" name="内容占位符 2">
            <a:extLst>
              <a:ext uri="{FF2B5EF4-FFF2-40B4-BE49-F238E27FC236}">
                <a16:creationId xmlns:a16="http://schemas.microsoft.com/office/drawing/2014/main" id="{DAF16540-3EDF-E521-F281-39AC2FEF4210}"/>
              </a:ext>
            </a:extLst>
          </p:cNvPr>
          <p:cNvSpPr>
            <a:spLocks noGrp="1"/>
          </p:cNvSpPr>
          <p:nvPr>
            <p:ph idx="1"/>
          </p:nvPr>
        </p:nvSpPr>
        <p:spPr/>
        <p:txBody>
          <a:bodyPr/>
          <a:lstStyle/>
          <a:p>
            <a:r>
              <a:rPr lang="zh-CN" altLang="en-US" sz="2400" b="1" dirty="0">
                <a:solidFill>
                  <a:srgbClr val="000000"/>
                </a:solidFill>
                <a:effectLst/>
                <a:latin typeface="SourceHanSerifSC-Regular-Identity-H"/>
              </a:rPr>
              <a:t>错误信息风险源于 </a:t>
            </a:r>
            <a:r>
              <a:rPr lang="en-US" altLang="zh-CN" sz="2400" b="1" dirty="0">
                <a:solidFill>
                  <a:srgbClr val="000000"/>
                </a:solidFill>
                <a:effectLst/>
                <a:latin typeface="LMRoman10-Regular-Identity-H"/>
              </a:rPr>
              <a:t>ChatGPT </a:t>
            </a:r>
            <a:r>
              <a:rPr lang="zh-CN" altLang="en-US" sz="2400" b="1" dirty="0">
                <a:solidFill>
                  <a:srgbClr val="000000"/>
                </a:solidFill>
                <a:effectLst/>
                <a:latin typeface="SourceHanSerifSC-Regular-Identity-H"/>
              </a:rPr>
              <a:t>可能产生虚假、误导、无意义 或质量差的信息。</a:t>
            </a:r>
            <a:endParaRPr lang="en-US" altLang="zh-CN" sz="3600" b="1" dirty="0"/>
          </a:p>
          <a:p>
            <a:r>
              <a:rPr lang="zh-CN" altLang="en-US" dirty="0"/>
              <a:t>医疗、法律</a:t>
            </a:r>
          </a:p>
        </p:txBody>
      </p:sp>
      <p:pic>
        <p:nvPicPr>
          <p:cNvPr id="5" name="图片 4">
            <a:extLst>
              <a:ext uri="{FF2B5EF4-FFF2-40B4-BE49-F238E27FC236}">
                <a16:creationId xmlns:a16="http://schemas.microsoft.com/office/drawing/2014/main" id="{5ABFB5B4-A7CA-466F-7B13-239AFC229931}"/>
              </a:ext>
            </a:extLst>
          </p:cNvPr>
          <p:cNvPicPr>
            <a:picLocks noChangeAspect="1"/>
          </p:cNvPicPr>
          <p:nvPr/>
        </p:nvPicPr>
        <p:blipFill>
          <a:blip r:embed="rId2"/>
          <a:stretch>
            <a:fillRect/>
          </a:stretch>
        </p:blipFill>
        <p:spPr>
          <a:xfrm>
            <a:off x="1060536" y="2345892"/>
            <a:ext cx="8116003" cy="3406435"/>
          </a:xfrm>
          <a:prstGeom prst="rect">
            <a:avLst/>
          </a:prstGeom>
        </p:spPr>
      </p:pic>
    </p:spTree>
    <p:extLst>
      <p:ext uri="{BB962C8B-B14F-4D97-AF65-F5344CB8AC3E}">
        <p14:creationId xmlns:p14="http://schemas.microsoft.com/office/powerpoint/2010/main" val="4241503506"/>
      </p:ext>
    </p:extLst>
  </p:cSld>
  <p:clrMapOvr>
    <a:masterClrMapping/>
  </p:clrMapOvr>
  <mc:AlternateContent xmlns:mc="http://schemas.openxmlformats.org/markup-compatibility/2006" xmlns:p14="http://schemas.microsoft.com/office/powerpoint/2010/main">
    <mc:Choice Requires="p14">
      <p:transition spd="slow" p14:dur="2000" advTm="1909"/>
    </mc:Choice>
    <mc:Fallback xmlns="">
      <p:transition spd="slow" advTm="1909"/>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9D08A-637B-71EA-E760-D1E025778BA8}"/>
              </a:ext>
            </a:extLst>
          </p:cNvPr>
          <p:cNvSpPr>
            <a:spLocks noGrp="1"/>
          </p:cNvSpPr>
          <p:nvPr>
            <p:ph type="title"/>
          </p:nvPr>
        </p:nvSpPr>
        <p:spPr/>
        <p:txBody>
          <a:bodyPr/>
          <a:lstStyle/>
          <a:p>
            <a:r>
              <a:rPr lang="zh-CN" altLang="en-US" dirty="0"/>
              <a:t>时效性</a:t>
            </a:r>
          </a:p>
        </p:txBody>
      </p:sp>
      <p:pic>
        <p:nvPicPr>
          <p:cNvPr id="6" name="图片 5">
            <a:extLst>
              <a:ext uri="{FF2B5EF4-FFF2-40B4-BE49-F238E27FC236}">
                <a16:creationId xmlns:a16="http://schemas.microsoft.com/office/drawing/2014/main" id="{B75E3F99-F99C-7201-6B50-B86A6D2046A8}"/>
              </a:ext>
            </a:extLst>
          </p:cNvPr>
          <p:cNvPicPr>
            <a:picLocks noChangeAspect="1"/>
          </p:cNvPicPr>
          <p:nvPr/>
        </p:nvPicPr>
        <p:blipFill>
          <a:blip r:embed="rId2"/>
          <a:stretch>
            <a:fillRect/>
          </a:stretch>
        </p:blipFill>
        <p:spPr>
          <a:xfrm>
            <a:off x="591966" y="1128681"/>
            <a:ext cx="8695173" cy="2903472"/>
          </a:xfrm>
          <a:prstGeom prst="rect">
            <a:avLst/>
          </a:prstGeom>
        </p:spPr>
      </p:pic>
      <p:pic>
        <p:nvPicPr>
          <p:cNvPr id="8" name="图片 7">
            <a:extLst>
              <a:ext uri="{FF2B5EF4-FFF2-40B4-BE49-F238E27FC236}">
                <a16:creationId xmlns:a16="http://schemas.microsoft.com/office/drawing/2014/main" id="{B715F53F-AE80-6321-05C8-DC3E4D65379D}"/>
              </a:ext>
            </a:extLst>
          </p:cNvPr>
          <p:cNvPicPr>
            <a:picLocks noChangeAspect="1"/>
          </p:cNvPicPr>
          <p:nvPr/>
        </p:nvPicPr>
        <p:blipFill>
          <a:blip r:embed="rId3"/>
          <a:stretch>
            <a:fillRect/>
          </a:stretch>
        </p:blipFill>
        <p:spPr>
          <a:xfrm>
            <a:off x="670301" y="4032153"/>
            <a:ext cx="5974598" cy="2415749"/>
          </a:xfrm>
          <a:prstGeom prst="rect">
            <a:avLst/>
          </a:prstGeom>
        </p:spPr>
      </p:pic>
    </p:spTree>
    <p:extLst>
      <p:ext uri="{BB962C8B-B14F-4D97-AF65-F5344CB8AC3E}">
        <p14:creationId xmlns:p14="http://schemas.microsoft.com/office/powerpoint/2010/main" val="3170708917"/>
      </p:ext>
    </p:extLst>
  </p:cSld>
  <p:clrMapOvr>
    <a:masterClrMapping/>
  </p:clrMapOvr>
  <mc:AlternateContent xmlns:mc="http://schemas.openxmlformats.org/markup-compatibility/2006" xmlns:p14="http://schemas.microsoft.com/office/powerpoint/2010/main">
    <mc:Choice Requires="p14">
      <p:transition spd="slow" p14:dur="2000" advTm="271"/>
    </mc:Choice>
    <mc:Fallback xmlns="">
      <p:transition spd="slow" advTm="271"/>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25C14-1148-11F3-B47D-1B5076D71BC2}"/>
              </a:ext>
            </a:extLst>
          </p:cNvPr>
          <p:cNvSpPr>
            <a:spLocks noGrp="1"/>
          </p:cNvSpPr>
          <p:nvPr>
            <p:ph type="title"/>
          </p:nvPr>
        </p:nvSpPr>
        <p:spPr/>
        <p:txBody>
          <a:bodyPr/>
          <a:lstStyle/>
          <a:p>
            <a:r>
              <a:rPr lang="zh-CN" altLang="en-US" dirty="0"/>
              <a:t>隐私泄露</a:t>
            </a:r>
          </a:p>
        </p:txBody>
      </p:sp>
      <p:sp>
        <p:nvSpPr>
          <p:cNvPr id="3" name="内容占位符 2">
            <a:extLst>
              <a:ext uri="{FF2B5EF4-FFF2-40B4-BE49-F238E27FC236}">
                <a16:creationId xmlns:a16="http://schemas.microsoft.com/office/drawing/2014/main" id="{00EAF263-11D1-A96D-D0EE-943C8D3E736B}"/>
              </a:ext>
            </a:extLst>
          </p:cNvPr>
          <p:cNvSpPr>
            <a:spLocks noGrp="1"/>
          </p:cNvSpPr>
          <p:nvPr>
            <p:ph idx="1"/>
          </p:nvPr>
        </p:nvSpPr>
        <p:spPr/>
        <p:txBody>
          <a:bodyPr>
            <a:normAutofit/>
          </a:bodyPr>
          <a:lstStyle/>
          <a:p>
            <a:r>
              <a:rPr lang="zh-CN" altLang="en-US" dirty="0">
                <a:solidFill>
                  <a:srgbClr val="000000"/>
                </a:solidFill>
                <a:effectLst/>
                <a:latin typeface="SourceHanSerifSC-Regular-Identity-H"/>
              </a:rPr>
              <a:t>用户在使用 </a:t>
            </a:r>
            <a:r>
              <a:rPr lang="en-US" altLang="zh-CN" dirty="0">
                <a:solidFill>
                  <a:srgbClr val="000000"/>
                </a:solidFill>
                <a:effectLst/>
                <a:latin typeface="LMRoman10-Regular-Identity-H"/>
              </a:rPr>
              <a:t>ChatGPT </a:t>
            </a:r>
            <a:r>
              <a:rPr lang="zh-CN" altLang="en-US" dirty="0">
                <a:solidFill>
                  <a:srgbClr val="000000"/>
                </a:solidFill>
                <a:effectLst/>
                <a:latin typeface="SourceHanSerifSC-Regular-Identity-H"/>
              </a:rPr>
              <a:t>过程中可能会泄露自己的个人隐私信息或者一些组织机构的重要信息。</a:t>
            </a:r>
            <a:endParaRPr lang="en-US" altLang="zh-CN" dirty="0">
              <a:solidFill>
                <a:srgbClr val="000000"/>
              </a:solidFill>
              <a:effectLst/>
              <a:latin typeface="SourceHanSerifSC-Regular-Identity-H"/>
            </a:endParaRPr>
          </a:p>
          <a:p>
            <a:r>
              <a:rPr lang="zh-CN" altLang="en-US" b="1" dirty="0">
                <a:solidFill>
                  <a:srgbClr val="C00000"/>
                </a:solidFill>
                <a:latin typeface="SourceHanSerifSC-Regular-Identity-H"/>
              </a:rPr>
              <a:t>可以修改设置；国内大模型也可以找一下设置</a:t>
            </a:r>
            <a:endParaRPr lang="zh-CN" altLang="en-US" sz="4000" b="1" dirty="0">
              <a:solidFill>
                <a:srgbClr val="C00000"/>
              </a:solidFill>
            </a:endParaRPr>
          </a:p>
        </p:txBody>
      </p:sp>
      <p:pic>
        <p:nvPicPr>
          <p:cNvPr id="5" name="图片 4">
            <a:extLst>
              <a:ext uri="{FF2B5EF4-FFF2-40B4-BE49-F238E27FC236}">
                <a16:creationId xmlns:a16="http://schemas.microsoft.com/office/drawing/2014/main" id="{E18BC399-9D81-DC09-F1E7-FEF5A3B51A84}"/>
              </a:ext>
            </a:extLst>
          </p:cNvPr>
          <p:cNvPicPr>
            <a:picLocks noChangeAspect="1"/>
          </p:cNvPicPr>
          <p:nvPr/>
        </p:nvPicPr>
        <p:blipFill>
          <a:blip r:embed="rId2"/>
          <a:stretch>
            <a:fillRect/>
          </a:stretch>
        </p:blipFill>
        <p:spPr>
          <a:xfrm>
            <a:off x="2272249" y="2874943"/>
            <a:ext cx="6980525" cy="3894157"/>
          </a:xfrm>
          <a:prstGeom prst="rect">
            <a:avLst/>
          </a:prstGeom>
        </p:spPr>
      </p:pic>
    </p:spTree>
    <p:extLst>
      <p:ext uri="{BB962C8B-B14F-4D97-AF65-F5344CB8AC3E}">
        <p14:creationId xmlns:p14="http://schemas.microsoft.com/office/powerpoint/2010/main" val="2786651404"/>
      </p:ext>
    </p:extLst>
  </p:cSld>
  <p:clrMapOvr>
    <a:masterClrMapping/>
  </p:clrMapOvr>
  <mc:AlternateContent xmlns:mc="http://schemas.openxmlformats.org/markup-compatibility/2006" xmlns:p14="http://schemas.microsoft.com/office/powerpoint/2010/main">
    <mc:Choice Requires="p14">
      <p:transition spd="slow" p14:dur="2000" advTm="247"/>
    </mc:Choice>
    <mc:Fallback xmlns="">
      <p:transition spd="slow" advTm="247"/>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C8C45-77AB-B65B-F93F-50A72533EA8B}"/>
              </a:ext>
            </a:extLst>
          </p:cNvPr>
          <p:cNvSpPr>
            <a:spLocks noGrp="1"/>
          </p:cNvSpPr>
          <p:nvPr>
            <p:ph type="title"/>
          </p:nvPr>
        </p:nvSpPr>
        <p:spPr/>
        <p:txBody>
          <a:bodyPr/>
          <a:lstStyle/>
          <a:p>
            <a:r>
              <a:rPr lang="zh-CN" altLang="en-US" dirty="0"/>
              <a:t>有害言论</a:t>
            </a:r>
          </a:p>
        </p:txBody>
      </p:sp>
      <p:sp>
        <p:nvSpPr>
          <p:cNvPr id="3" name="内容占位符 2">
            <a:extLst>
              <a:ext uri="{FF2B5EF4-FFF2-40B4-BE49-F238E27FC236}">
                <a16:creationId xmlns:a16="http://schemas.microsoft.com/office/drawing/2014/main" id="{3AA51DC4-7FB4-F60B-BB54-E4CC6B73DFB4}"/>
              </a:ext>
            </a:extLst>
          </p:cNvPr>
          <p:cNvSpPr>
            <a:spLocks noGrp="1"/>
          </p:cNvSpPr>
          <p:nvPr>
            <p:ph idx="1"/>
          </p:nvPr>
        </p:nvSpPr>
        <p:spPr/>
        <p:txBody>
          <a:bodyPr/>
          <a:lstStyle/>
          <a:p>
            <a:r>
              <a:rPr lang="zh-CN" altLang="en-US" dirty="0"/>
              <a:t>常见的有害言论包括种族主义、性别歧视和偏见等</a:t>
            </a:r>
          </a:p>
        </p:txBody>
      </p:sp>
    </p:spTree>
    <p:extLst>
      <p:ext uri="{BB962C8B-B14F-4D97-AF65-F5344CB8AC3E}">
        <p14:creationId xmlns:p14="http://schemas.microsoft.com/office/powerpoint/2010/main" val="3255978957"/>
      </p:ext>
    </p:extLst>
  </p:cSld>
  <p:clrMapOvr>
    <a:masterClrMapping/>
  </p:clrMapOvr>
  <mc:AlternateContent xmlns:mc="http://schemas.openxmlformats.org/markup-compatibility/2006" xmlns:p14="http://schemas.microsoft.com/office/powerpoint/2010/main">
    <mc:Choice Requires="p14">
      <p:transition spd="slow" p14:dur="2000" advTm="268"/>
    </mc:Choice>
    <mc:Fallback xmlns="">
      <p:transition spd="slow" advTm="268"/>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DF5D6-0D28-FE63-8571-5B7EEE3B4AB8}"/>
              </a:ext>
            </a:extLst>
          </p:cNvPr>
          <p:cNvSpPr>
            <a:spLocks noGrp="1"/>
          </p:cNvSpPr>
          <p:nvPr>
            <p:ph type="title"/>
          </p:nvPr>
        </p:nvSpPr>
        <p:spPr/>
        <p:txBody>
          <a:bodyPr/>
          <a:lstStyle/>
          <a:p>
            <a:r>
              <a:rPr lang="zh-CN" altLang="en-US" dirty="0"/>
              <a:t>知识产权风险</a:t>
            </a:r>
          </a:p>
        </p:txBody>
      </p:sp>
      <p:sp>
        <p:nvSpPr>
          <p:cNvPr id="3" name="内容占位符 2">
            <a:extLst>
              <a:ext uri="{FF2B5EF4-FFF2-40B4-BE49-F238E27FC236}">
                <a16:creationId xmlns:a16="http://schemas.microsoft.com/office/drawing/2014/main" id="{ED1C3753-2F67-1FF4-C047-8ED66FB697A4}"/>
              </a:ext>
            </a:extLst>
          </p:cNvPr>
          <p:cNvSpPr>
            <a:spLocks noGrp="1"/>
          </p:cNvSpPr>
          <p:nvPr>
            <p:ph idx="1"/>
          </p:nvPr>
        </p:nvSpPr>
        <p:spPr/>
        <p:txBody>
          <a:bodyPr>
            <a:normAutofit/>
          </a:bodyPr>
          <a:lstStyle/>
          <a:p>
            <a:r>
              <a:rPr lang="en-US" altLang="zh-CN" sz="3200" dirty="0">
                <a:solidFill>
                  <a:srgbClr val="000000"/>
                </a:solidFill>
                <a:effectLst/>
                <a:latin typeface="LMRoman10-Regular-Identity-H"/>
              </a:rPr>
              <a:t>ChatGPT </a:t>
            </a:r>
            <a:r>
              <a:rPr lang="zh-CN" altLang="en-US" sz="3200" dirty="0">
                <a:solidFill>
                  <a:srgbClr val="000000"/>
                </a:solidFill>
                <a:effectLst/>
                <a:latin typeface="SourceHanSerifSC-Regular-Identity-H"/>
              </a:rPr>
              <a:t>是否会侵犯他人的知识产权</a:t>
            </a:r>
            <a:endParaRPr lang="en-US" altLang="zh-CN" sz="3200" dirty="0">
              <a:solidFill>
                <a:srgbClr val="000000"/>
              </a:solidFill>
              <a:effectLst/>
              <a:latin typeface="SourceHanSerifSC-Regular-Identity-H"/>
            </a:endParaRPr>
          </a:p>
          <a:p>
            <a:r>
              <a:rPr lang="en-US" altLang="zh-CN" sz="3200" dirty="0">
                <a:solidFill>
                  <a:srgbClr val="000000"/>
                </a:solidFill>
                <a:effectLst/>
                <a:latin typeface="LMRoman10-Regular-Identity-H"/>
              </a:rPr>
              <a:t>ChatGPT </a:t>
            </a:r>
            <a:r>
              <a:rPr lang="zh-CN" altLang="en-US" sz="3200" dirty="0">
                <a:solidFill>
                  <a:srgbClr val="000000"/>
                </a:solidFill>
                <a:effectLst/>
                <a:latin typeface="SourceHanSerifSC-Regular-Identity-H"/>
              </a:rPr>
              <a:t>产生的内容是否具有知识产权</a:t>
            </a:r>
            <a:endParaRPr lang="zh-CN" altLang="en-US" sz="4400" dirty="0"/>
          </a:p>
        </p:txBody>
      </p:sp>
    </p:spTree>
    <p:extLst>
      <p:ext uri="{BB962C8B-B14F-4D97-AF65-F5344CB8AC3E}">
        <p14:creationId xmlns:p14="http://schemas.microsoft.com/office/powerpoint/2010/main" val="29858996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雷课">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雷课" id="{A4901F0C-6102-4E05-B794-AA65746ACB63}" vid="{A6C56FAD-4ED9-400E-A2D6-4FF60547211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雷课</Template>
  <TotalTime>5526</TotalTime>
  <Words>3602</Words>
  <Application>Microsoft Office PowerPoint</Application>
  <PresentationFormat>宽屏</PresentationFormat>
  <Paragraphs>429</Paragraphs>
  <Slides>108</Slides>
  <Notes>24</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108</vt:i4>
      </vt:variant>
    </vt:vector>
  </HeadingPairs>
  <TitlesOfParts>
    <vt:vector size="126" baseType="lpstr">
      <vt:lpstr>Helvetica Neue</vt:lpstr>
      <vt:lpstr>LMRoman10-Regular-Identity-H</vt:lpstr>
      <vt:lpstr>Microsoft YaHei Light</vt:lpstr>
      <vt:lpstr>PingFang SC</vt:lpstr>
      <vt:lpstr>Söhne</vt:lpstr>
      <vt:lpstr>SourceHanSerifSC-Regular-Identity-H</vt:lpstr>
      <vt:lpstr>system-ui</vt:lpstr>
      <vt:lpstr>ui-sans-serif</vt:lpstr>
      <vt:lpstr>等线</vt:lpstr>
      <vt:lpstr>黑体</vt:lpstr>
      <vt:lpstr>宋体</vt:lpstr>
      <vt:lpstr>微软雅黑</vt:lpstr>
      <vt:lpstr>Arial</vt:lpstr>
      <vt:lpstr>Arial</vt:lpstr>
      <vt:lpstr>Calibri</vt:lpstr>
      <vt:lpstr>Calibri Light</vt:lpstr>
      <vt:lpstr>Times New Roman</vt:lpstr>
      <vt:lpstr>雷课</vt:lpstr>
      <vt:lpstr>《ChatGPT大语言模型技术及应用》课程安排</vt:lpstr>
      <vt:lpstr>ChatGPT大语言模型技术及应用</vt:lpstr>
      <vt:lpstr>大纲</vt:lpstr>
      <vt:lpstr>什么是ChatGPT</vt:lpstr>
      <vt:lpstr>什么是ChatGPT</vt:lpstr>
      <vt:lpstr>什么是ChatGPT</vt:lpstr>
      <vt:lpstr>ChatGPT的横空出世</vt:lpstr>
      <vt:lpstr>ChatGPT的定义</vt:lpstr>
      <vt:lpstr>ChatGPT登上TIME封面</vt:lpstr>
      <vt:lpstr>2023年持续受到最大关注</vt:lpstr>
      <vt:lpstr>ChatGPT已经开始提高生产力</vt:lpstr>
      <vt:lpstr>学习知识</vt:lpstr>
      <vt:lpstr>个人导师</vt:lpstr>
      <vt:lpstr>创作</vt:lpstr>
      <vt:lpstr>角色扮演，成为智能体（AI Agent）</vt:lpstr>
      <vt:lpstr>编写代码</vt:lpstr>
      <vt:lpstr>自由问答</vt:lpstr>
      <vt:lpstr>承认错误</vt:lpstr>
      <vt:lpstr>质疑不当前提</vt:lpstr>
      <vt:lpstr>拒绝不当请求</vt:lpstr>
      <vt:lpstr>首个全能型 AI聊天机器人</vt:lpstr>
      <vt:lpstr>改变世界的通用人工智能</vt:lpstr>
      <vt:lpstr>智能革命：第四次科技革命</vt:lpstr>
      <vt:lpstr>科技革命（工业革命）</vt:lpstr>
      <vt:lpstr>科技革命</vt:lpstr>
      <vt:lpstr>人类智能</vt:lpstr>
      <vt:lpstr>为什么人类能成为地球的主宰？</vt:lpstr>
      <vt:lpstr>什么是人工智能</vt:lpstr>
      <vt:lpstr>人工智能的发展</vt:lpstr>
      <vt:lpstr>神经网络</vt:lpstr>
      <vt:lpstr>深度学习</vt:lpstr>
      <vt:lpstr>深度学习</vt:lpstr>
      <vt:lpstr>深度学习应用：下棋</vt:lpstr>
      <vt:lpstr>深度学习应用：人脸识别</vt:lpstr>
      <vt:lpstr>深度学习应用：语言识别</vt:lpstr>
      <vt:lpstr>深度学习应用：机器人</vt:lpstr>
      <vt:lpstr>深度学习应用：自动驾驶</vt:lpstr>
      <vt:lpstr>在认知智能上，机器还远远达不到人类水平</vt:lpstr>
      <vt:lpstr>自然语言处理技术回顾</vt:lpstr>
      <vt:lpstr>自然语言处理技术回顾</vt:lpstr>
      <vt:lpstr>自然语言处理技术回顾</vt:lpstr>
      <vt:lpstr>弱人工智能、强人工智能、超级人工智能</vt:lpstr>
      <vt:lpstr>OpenAI的历史</vt:lpstr>
      <vt:lpstr>PowerPoint 演示文稿</vt:lpstr>
      <vt:lpstr>ChatGPT与大语言模型的技术原理</vt:lpstr>
      <vt:lpstr>概率生成模型</vt:lpstr>
      <vt:lpstr>概率生成模型</vt:lpstr>
      <vt:lpstr>概率生成模型</vt:lpstr>
      <vt:lpstr>概率生成模型的发展历史</vt:lpstr>
      <vt:lpstr>自然语言处理技术回顾</vt:lpstr>
      <vt:lpstr>自然语言处理技术回顾</vt:lpstr>
      <vt:lpstr>自然语言处理技术回顾</vt:lpstr>
      <vt:lpstr>自然语言处理技术回顾</vt:lpstr>
      <vt:lpstr>涌现能力 Emergent abilities</vt:lpstr>
      <vt:lpstr>PowerPoint 演示文稿</vt:lpstr>
      <vt:lpstr>GPT引领着预训练模型的发展</vt:lpstr>
      <vt:lpstr>ChatGPT的训练过程</vt:lpstr>
      <vt:lpstr>ChatGPT成功的关键</vt:lpstr>
      <vt:lpstr>ChatGPT成功的关键</vt:lpstr>
      <vt:lpstr>情景学习</vt:lpstr>
      <vt:lpstr>思维链</vt:lpstr>
      <vt:lpstr>思维链</vt:lpstr>
      <vt:lpstr>指令学习</vt:lpstr>
      <vt:lpstr>指令学习</vt:lpstr>
      <vt:lpstr>重新定义ChatGPT</vt:lpstr>
      <vt:lpstr>ChatGPT/GPT-4等大语言模型的应用前景</vt:lpstr>
      <vt:lpstr>陆奇观点</vt:lpstr>
      <vt:lpstr>PowerPoint 演示文稿</vt:lpstr>
      <vt:lpstr>PowerPoint 演示文稿</vt:lpstr>
      <vt:lpstr>大模型基座：数字经济发展新动能</vt:lpstr>
      <vt:lpstr>大模型领域微调：传统行业高质量发展</vt:lpstr>
      <vt:lpstr>教育</vt:lpstr>
      <vt:lpstr>科研</vt:lpstr>
      <vt:lpstr>办公</vt:lpstr>
      <vt:lpstr>在IT/AI行业的前景</vt:lpstr>
      <vt:lpstr>搜索引擎</vt:lpstr>
      <vt:lpstr>New Bing</vt:lpstr>
      <vt:lpstr>娱乐、游戏、元宇宙</vt:lpstr>
      <vt:lpstr>自媒体</vt:lpstr>
      <vt:lpstr>行业领域</vt:lpstr>
      <vt:lpstr>国内大模型全面开放</vt:lpstr>
      <vt:lpstr>一站式在线体验研究各种大模型</vt:lpstr>
      <vt:lpstr>一站式在线体验各种开源大模型</vt:lpstr>
      <vt:lpstr>GPT-4</vt:lpstr>
      <vt:lpstr>GPT-4 ： 当前世界最强大模型</vt:lpstr>
      <vt:lpstr>GPT4   多模态，支持图片理解</vt:lpstr>
      <vt:lpstr>GPT 4 插件商店：接入第三方大模型赋能的应用</vt:lpstr>
      <vt:lpstr>GPTs：每个人都可以定义专用GPT，并共享</vt:lpstr>
      <vt:lpstr>GPT 4 ： interpreter 高级数据分析</vt:lpstr>
      <vt:lpstr>ChatGPT Plus用户 支持使用DALL.E 3 图像生成大模型</vt:lpstr>
      <vt:lpstr>小结</vt:lpstr>
      <vt:lpstr>ChatGPT及其他大模型的风险与挑战</vt:lpstr>
      <vt:lpstr>幻觉Hallucinations  一本正经胡说八道</vt:lpstr>
      <vt:lpstr>滥用风险</vt:lpstr>
      <vt:lpstr>错误信息/用户身心伤害</vt:lpstr>
      <vt:lpstr>时效性</vt:lpstr>
      <vt:lpstr>隐私泄露</vt:lpstr>
      <vt:lpstr>有害言论</vt:lpstr>
      <vt:lpstr>知识产权风险</vt:lpstr>
      <vt:lpstr>垄断风险</vt:lpstr>
      <vt:lpstr>解决这些问题的方案之一：与现实世界对齐</vt:lpstr>
      <vt:lpstr>生成式人工智能服务管理暂行办法</vt:lpstr>
      <vt:lpstr>ChatGPT时代，我们怎么办</vt:lpstr>
      <vt:lpstr>人类如何应对AGI（通用人工智能）的挑战</vt:lpstr>
      <vt:lpstr>实践练习</vt:lpstr>
      <vt:lpstr>PowerPoint 演示文稿</vt:lpstr>
      <vt:lpstr>参考和推荐资料</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ChatGPT及大模型技术</dc:title>
  <dc:creator>雷课</dc:creator>
  <cp:lastModifiedBy>jie liu</cp:lastModifiedBy>
  <cp:revision>522</cp:revision>
  <dcterms:created xsi:type="dcterms:W3CDTF">2019-03-22T15:09:56Z</dcterms:created>
  <dcterms:modified xsi:type="dcterms:W3CDTF">2023-12-04T01:26:53Z</dcterms:modified>
</cp:coreProperties>
</file>